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60" r:id="rId3"/>
    <p:sldId id="257" r:id="rId4"/>
    <p:sldId id="258" r:id="rId5"/>
    <p:sldId id="259" r:id="rId6"/>
    <p:sldId id="261" r:id="rId7"/>
    <p:sldId id="27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2" r:id="rId17"/>
    <p:sldId id="273" r:id="rId18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3A9ACBE-2B91-442F-9F47-541627E36008}" v="4" dt="2025-01-15T20:18:18.70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33" autoAdjust="0"/>
  </p:normalViewPr>
  <p:slideViewPr>
    <p:cSldViewPr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io Amoed" userId="5657f5784788c2d4" providerId="LiveId" clId="{C3A9ACBE-2B91-442F-9F47-541627E36008}"/>
    <pc:docChg chg="undo redo custSel modSld">
      <pc:chgData name="Caio Amoed" userId="5657f5784788c2d4" providerId="LiveId" clId="{C3A9ACBE-2B91-442F-9F47-541627E36008}" dt="2025-01-15T20:22:55.969" v="3420" actId="14100"/>
      <pc:docMkLst>
        <pc:docMk/>
      </pc:docMkLst>
      <pc:sldChg chg="modSp mod">
        <pc:chgData name="Caio Amoed" userId="5657f5784788c2d4" providerId="LiveId" clId="{C3A9ACBE-2B91-442F-9F47-541627E36008}" dt="2025-01-15T20:22:55.969" v="3420" actId="14100"/>
        <pc:sldMkLst>
          <pc:docMk/>
          <pc:sldMk cId="0" sldId="256"/>
        </pc:sldMkLst>
        <pc:spChg chg="mod">
          <ac:chgData name="Caio Amoed" userId="5657f5784788c2d4" providerId="LiveId" clId="{C3A9ACBE-2B91-442F-9F47-541627E36008}" dt="2025-01-15T20:22:55.969" v="3420" actId="14100"/>
          <ac:spMkLst>
            <pc:docMk/>
            <pc:sldMk cId="0" sldId="256"/>
            <ac:spMk id="2051" creationId="{00000000-0000-0000-0000-000000000000}"/>
          </ac:spMkLst>
        </pc:spChg>
      </pc:sldChg>
      <pc:sldChg chg="modSp mod">
        <pc:chgData name="Caio Amoed" userId="5657f5784788c2d4" providerId="LiveId" clId="{C3A9ACBE-2B91-442F-9F47-541627E36008}" dt="2025-01-11T15:55:16.288" v="43" actId="20577"/>
        <pc:sldMkLst>
          <pc:docMk/>
          <pc:sldMk cId="0" sldId="258"/>
        </pc:sldMkLst>
        <pc:spChg chg="mod">
          <ac:chgData name="Caio Amoed" userId="5657f5784788c2d4" providerId="LiveId" clId="{C3A9ACBE-2B91-442F-9F47-541627E36008}" dt="2025-01-11T15:55:16.288" v="43" actId="20577"/>
          <ac:spMkLst>
            <pc:docMk/>
            <pc:sldMk cId="0" sldId="258"/>
            <ac:spMk id="4099" creationId="{00000000-0000-0000-0000-000000000000}"/>
          </ac:spMkLst>
        </pc:spChg>
      </pc:sldChg>
      <pc:sldChg chg="modSp mod">
        <pc:chgData name="Caio Amoed" userId="5657f5784788c2d4" providerId="LiveId" clId="{C3A9ACBE-2B91-442F-9F47-541627E36008}" dt="2025-01-11T16:07:37.967" v="58" actId="20577"/>
        <pc:sldMkLst>
          <pc:docMk/>
          <pc:sldMk cId="0" sldId="259"/>
        </pc:sldMkLst>
        <pc:spChg chg="mod">
          <ac:chgData name="Caio Amoed" userId="5657f5784788c2d4" providerId="LiveId" clId="{C3A9ACBE-2B91-442F-9F47-541627E36008}" dt="2025-01-11T16:07:37.967" v="58" actId="20577"/>
          <ac:spMkLst>
            <pc:docMk/>
            <pc:sldMk cId="0" sldId="259"/>
            <ac:spMk id="5123" creationId="{00000000-0000-0000-0000-000000000000}"/>
          </ac:spMkLst>
        </pc:spChg>
      </pc:sldChg>
      <pc:sldChg chg="modSp mod">
        <pc:chgData name="Caio Amoed" userId="5657f5784788c2d4" providerId="LiveId" clId="{C3A9ACBE-2B91-442F-9F47-541627E36008}" dt="2025-01-15T10:26:34.728" v="3219" actId="5793"/>
        <pc:sldMkLst>
          <pc:docMk/>
          <pc:sldMk cId="0" sldId="260"/>
        </pc:sldMkLst>
        <pc:spChg chg="mod">
          <ac:chgData name="Caio Amoed" userId="5657f5784788c2d4" providerId="LiveId" clId="{C3A9ACBE-2B91-442F-9F47-541627E36008}" dt="2025-01-15T10:26:34.728" v="3219" actId="5793"/>
          <ac:spMkLst>
            <pc:docMk/>
            <pc:sldMk cId="0" sldId="260"/>
            <ac:spMk id="6147" creationId="{00000000-0000-0000-0000-000000000000}"/>
          </ac:spMkLst>
        </pc:spChg>
      </pc:sldChg>
      <pc:sldChg chg="addSp delSp modSp mod">
        <pc:chgData name="Caio Amoed" userId="5657f5784788c2d4" providerId="LiveId" clId="{C3A9ACBE-2B91-442F-9F47-541627E36008}" dt="2025-01-15T20:06:52.155" v="3318" actId="1076"/>
        <pc:sldMkLst>
          <pc:docMk/>
          <pc:sldMk cId="0" sldId="261"/>
        </pc:sldMkLst>
        <pc:spChg chg="add mod">
          <ac:chgData name="Caio Amoed" userId="5657f5784788c2d4" providerId="LiveId" clId="{C3A9ACBE-2B91-442F-9F47-541627E36008}" dt="2025-01-15T20:06:52.155" v="3318" actId="1076"/>
          <ac:spMkLst>
            <pc:docMk/>
            <pc:sldMk cId="0" sldId="261"/>
            <ac:spMk id="2" creationId="{5C51C2A4-B862-1628-6E6C-62BCBB62FAFB}"/>
          </ac:spMkLst>
        </pc:spChg>
        <pc:picChg chg="add mod">
          <ac:chgData name="Caio Amoed" userId="5657f5784788c2d4" providerId="LiveId" clId="{C3A9ACBE-2B91-442F-9F47-541627E36008}" dt="2025-01-15T20:06:11.961" v="3297" actId="1076"/>
          <ac:picMkLst>
            <pc:docMk/>
            <pc:sldMk cId="0" sldId="261"/>
            <ac:picMk id="4" creationId="{4672DF4A-E60C-8DC8-5AF8-4DF4511E51DA}"/>
          </ac:picMkLst>
        </pc:picChg>
      </pc:sldChg>
      <pc:sldChg chg="modSp mod">
        <pc:chgData name="Caio Amoed" userId="5657f5784788c2d4" providerId="LiveId" clId="{C3A9ACBE-2B91-442F-9F47-541627E36008}" dt="2025-01-15T10:28:13.362" v="3286" actId="1076"/>
        <pc:sldMkLst>
          <pc:docMk/>
          <pc:sldMk cId="0" sldId="262"/>
        </pc:sldMkLst>
        <pc:spChg chg="mod">
          <ac:chgData name="Caio Amoed" userId="5657f5784788c2d4" providerId="LiveId" clId="{C3A9ACBE-2B91-442F-9F47-541627E36008}" dt="2025-01-15T10:28:04.237" v="3285" actId="14100"/>
          <ac:spMkLst>
            <pc:docMk/>
            <pc:sldMk cId="0" sldId="262"/>
            <ac:spMk id="5" creationId="{00000000-0000-0000-0000-000000000000}"/>
          </ac:spMkLst>
        </pc:spChg>
        <pc:spChg chg="mod">
          <ac:chgData name="Caio Amoed" userId="5657f5784788c2d4" providerId="LiveId" clId="{C3A9ACBE-2B91-442F-9F47-541627E36008}" dt="2025-01-15T10:28:13.362" v="3286" actId="1076"/>
          <ac:spMkLst>
            <pc:docMk/>
            <pc:sldMk cId="0" sldId="262"/>
            <ac:spMk id="8195" creationId="{00000000-0000-0000-0000-000000000000}"/>
          </ac:spMkLst>
        </pc:spChg>
      </pc:sldChg>
      <pc:sldChg chg="modSp mod">
        <pc:chgData name="Caio Amoed" userId="5657f5784788c2d4" providerId="LiveId" clId="{C3A9ACBE-2B91-442F-9F47-541627E36008}" dt="2025-01-11T17:48:35.722" v="69" actId="20577"/>
        <pc:sldMkLst>
          <pc:docMk/>
          <pc:sldMk cId="0" sldId="264"/>
        </pc:sldMkLst>
        <pc:spChg chg="mod">
          <ac:chgData name="Caio Amoed" userId="5657f5784788c2d4" providerId="LiveId" clId="{C3A9ACBE-2B91-442F-9F47-541627E36008}" dt="2025-01-11T17:48:35.722" v="69" actId="20577"/>
          <ac:spMkLst>
            <pc:docMk/>
            <pc:sldMk cId="0" sldId="264"/>
            <ac:spMk id="10242" creationId="{00000000-0000-0000-0000-000000000000}"/>
          </ac:spMkLst>
        </pc:spChg>
      </pc:sldChg>
      <pc:sldChg chg="addSp delSp modSp mod modClrScheme chgLayout">
        <pc:chgData name="Caio Amoed" userId="5657f5784788c2d4" providerId="LiveId" clId="{C3A9ACBE-2B91-442F-9F47-541627E36008}" dt="2025-01-15T20:11:58.619" v="3342" actId="1076"/>
        <pc:sldMkLst>
          <pc:docMk/>
          <pc:sldMk cId="0" sldId="265"/>
        </pc:sldMkLst>
        <pc:spChg chg="add mod">
          <ac:chgData name="Caio Amoed" userId="5657f5784788c2d4" providerId="LiveId" clId="{C3A9ACBE-2B91-442F-9F47-541627E36008}" dt="2025-01-15T20:11:58.619" v="3342" actId="1076"/>
          <ac:spMkLst>
            <pc:docMk/>
            <pc:sldMk cId="0" sldId="265"/>
            <ac:spMk id="2" creationId="{B7B45C60-579B-AF36-632D-DDFE011CDB90}"/>
          </ac:spMkLst>
        </pc:spChg>
        <pc:spChg chg="mod">
          <ac:chgData name="Caio Amoed" userId="5657f5784788c2d4" providerId="LiveId" clId="{C3A9ACBE-2B91-442F-9F47-541627E36008}" dt="2025-01-11T18:21:25.751" v="80" actId="26606"/>
          <ac:spMkLst>
            <pc:docMk/>
            <pc:sldMk cId="0" sldId="265"/>
            <ac:spMk id="11266" creationId="{00000000-0000-0000-0000-000000000000}"/>
          </ac:spMkLst>
        </pc:spChg>
        <pc:spChg chg="mod">
          <ac:chgData name="Caio Amoed" userId="5657f5784788c2d4" providerId="LiveId" clId="{C3A9ACBE-2B91-442F-9F47-541627E36008}" dt="2025-01-15T20:11:16.119" v="3319" actId="1076"/>
          <ac:spMkLst>
            <pc:docMk/>
            <pc:sldMk cId="0" sldId="265"/>
            <ac:spMk id="11267" creationId="{00000000-0000-0000-0000-000000000000}"/>
          </ac:spMkLst>
        </pc:spChg>
        <pc:picChg chg="add del mod">
          <ac:chgData name="Caio Amoed" userId="5657f5784788c2d4" providerId="LiveId" clId="{C3A9ACBE-2B91-442F-9F47-541627E36008}" dt="2025-01-15T20:11:23.020" v="3321" actId="14100"/>
          <ac:picMkLst>
            <pc:docMk/>
            <pc:sldMk cId="0" sldId="265"/>
            <ac:picMk id="4" creationId="{4FAB7848-8012-50BA-3C5F-6E93A085998B}"/>
          </ac:picMkLst>
        </pc:picChg>
      </pc:sldChg>
      <pc:sldChg chg="modSp mod">
        <pc:chgData name="Caio Amoed" userId="5657f5784788c2d4" providerId="LiveId" clId="{C3A9ACBE-2B91-442F-9F47-541627E36008}" dt="2025-01-14T16:37:11.667" v="3168" actId="20577"/>
        <pc:sldMkLst>
          <pc:docMk/>
          <pc:sldMk cId="0" sldId="266"/>
        </pc:sldMkLst>
        <pc:spChg chg="mod">
          <ac:chgData name="Caio Amoed" userId="5657f5784788c2d4" providerId="LiveId" clId="{C3A9ACBE-2B91-442F-9F47-541627E36008}" dt="2025-01-14T16:16:32.926" v="1751" actId="20577"/>
          <ac:spMkLst>
            <pc:docMk/>
            <pc:sldMk cId="0" sldId="266"/>
            <ac:spMk id="12290" creationId="{00000000-0000-0000-0000-000000000000}"/>
          </ac:spMkLst>
        </pc:spChg>
        <pc:spChg chg="mod">
          <ac:chgData name="Caio Amoed" userId="5657f5784788c2d4" providerId="LiveId" clId="{C3A9ACBE-2B91-442F-9F47-541627E36008}" dt="2025-01-14T16:37:11.667" v="3168" actId="20577"/>
          <ac:spMkLst>
            <pc:docMk/>
            <pc:sldMk cId="0" sldId="266"/>
            <ac:spMk id="12291" creationId="{00000000-0000-0000-0000-000000000000}"/>
          </ac:spMkLst>
        </pc:spChg>
      </pc:sldChg>
      <pc:sldChg chg="addSp delSp modSp mod">
        <pc:chgData name="Caio Amoed" userId="5657f5784788c2d4" providerId="LiveId" clId="{C3A9ACBE-2B91-442F-9F47-541627E36008}" dt="2025-01-15T20:19:18.855" v="3395" actId="20577"/>
        <pc:sldMkLst>
          <pc:docMk/>
          <pc:sldMk cId="0" sldId="267"/>
        </pc:sldMkLst>
        <pc:spChg chg="add mod">
          <ac:chgData name="Caio Amoed" userId="5657f5784788c2d4" providerId="LiveId" clId="{C3A9ACBE-2B91-442F-9F47-541627E36008}" dt="2025-01-15T20:19:18.855" v="3395" actId="20577"/>
          <ac:spMkLst>
            <pc:docMk/>
            <pc:sldMk cId="0" sldId="267"/>
            <ac:spMk id="2" creationId="{514EE13A-0E39-880A-C8F1-44030D7908B7}"/>
          </ac:spMkLst>
        </pc:spChg>
        <pc:spChg chg="mod">
          <ac:chgData name="Caio Amoed" userId="5657f5784788c2d4" providerId="LiveId" clId="{C3A9ACBE-2B91-442F-9F47-541627E36008}" dt="2025-01-14T16:37:45.869" v="3210" actId="20577"/>
          <ac:spMkLst>
            <pc:docMk/>
            <pc:sldMk cId="0" sldId="267"/>
            <ac:spMk id="13314" creationId="{00000000-0000-0000-0000-000000000000}"/>
          </ac:spMkLst>
        </pc:spChg>
        <pc:spChg chg="mod">
          <ac:chgData name="Caio Amoed" userId="5657f5784788c2d4" providerId="LiveId" clId="{C3A9ACBE-2B91-442F-9F47-541627E36008}" dt="2025-01-11T18:24:32.002" v="92" actId="14100"/>
          <ac:spMkLst>
            <pc:docMk/>
            <pc:sldMk cId="0" sldId="267"/>
            <ac:spMk id="13315" creationId="{00000000-0000-0000-0000-000000000000}"/>
          </ac:spMkLst>
        </pc:spChg>
        <pc:picChg chg="add del mod">
          <ac:chgData name="Caio Amoed" userId="5657f5784788c2d4" providerId="LiveId" clId="{C3A9ACBE-2B91-442F-9F47-541627E36008}" dt="2025-01-14T10:21:53.649" v="1593" actId="478"/>
          <ac:picMkLst>
            <pc:docMk/>
            <pc:sldMk cId="0" sldId="267"/>
            <ac:picMk id="3" creationId="{630AB407-8DF4-9B42-310B-ACDBEE48B23A}"/>
          </ac:picMkLst>
        </pc:picChg>
        <pc:picChg chg="add del mod">
          <ac:chgData name="Caio Amoed" userId="5657f5784788c2d4" providerId="LiveId" clId="{C3A9ACBE-2B91-442F-9F47-541627E36008}" dt="2025-01-15T16:40:49.189" v="3287" actId="478"/>
          <ac:picMkLst>
            <pc:docMk/>
            <pc:sldMk cId="0" sldId="267"/>
            <ac:picMk id="3" creationId="{EEE2B48F-AD36-FCCF-3D3C-31D7120B9AEB}"/>
          </ac:picMkLst>
        </pc:picChg>
        <pc:picChg chg="add mod">
          <ac:chgData name="Caio Amoed" userId="5657f5784788c2d4" providerId="LiveId" clId="{C3A9ACBE-2B91-442F-9F47-541627E36008}" dt="2025-01-15T20:13:54.706" v="3344" actId="1076"/>
          <ac:picMkLst>
            <pc:docMk/>
            <pc:sldMk cId="0" sldId="267"/>
            <ac:picMk id="4" creationId="{332CF4D1-2749-3C30-8DAC-CC16C5A708C3}"/>
          </ac:picMkLst>
        </pc:picChg>
        <pc:picChg chg="add del mod">
          <ac:chgData name="Caio Amoed" userId="5657f5784788c2d4" providerId="LiveId" clId="{C3A9ACBE-2B91-442F-9F47-541627E36008}" dt="2025-01-14T10:16:46.573" v="1588" actId="478"/>
          <ac:picMkLst>
            <pc:docMk/>
            <pc:sldMk cId="0" sldId="267"/>
            <ac:picMk id="4" creationId="{405CA9A5-C732-5445-2823-AC10EF231235}"/>
          </ac:picMkLst>
        </pc:picChg>
        <pc:picChg chg="add del mod">
          <ac:chgData name="Caio Amoed" userId="5657f5784788c2d4" providerId="LiveId" clId="{C3A9ACBE-2B91-442F-9F47-541627E36008}" dt="2025-01-14T16:37:51.122" v="3211" actId="478"/>
          <ac:picMkLst>
            <pc:docMk/>
            <pc:sldMk cId="0" sldId="267"/>
            <ac:picMk id="6" creationId="{B371D42B-FDA5-F283-7612-2E1E26FCD182}"/>
          </ac:picMkLst>
        </pc:picChg>
      </pc:sldChg>
      <pc:sldChg chg="modSp mod">
        <pc:chgData name="Caio Amoed" userId="5657f5784788c2d4" providerId="LiveId" clId="{C3A9ACBE-2B91-442F-9F47-541627E36008}" dt="2025-01-15T20:16:30.510" v="3372" actId="20577"/>
        <pc:sldMkLst>
          <pc:docMk/>
          <pc:sldMk cId="0" sldId="268"/>
        </pc:sldMkLst>
        <pc:spChg chg="mod">
          <ac:chgData name="Caio Amoed" userId="5657f5784788c2d4" providerId="LiveId" clId="{C3A9ACBE-2B91-442F-9F47-541627E36008}" dt="2025-01-15T20:16:30.510" v="3372" actId="20577"/>
          <ac:spMkLst>
            <pc:docMk/>
            <pc:sldMk cId="0" sldId="268"/>
            <ac:spMk id="14339" creationId="{00000000-0000-0000-0000-000000000000}"/>
          </ac:spMkLst>
        </pc:spChg>
      </pc:sldChg>
      <pc:sldChg chg="addSp modSp mod">
        <pc:chgData name="Caio Amoed" userId="5657f5784788c2d4" providerId="LiveId" clId="{C3A9ACBE-2B91-442F-9F47-541627E36008}" dt="2025-01-15T20:18:41.317" v="3394" actId="1076"/>
        <pc:sldMkLst>
          <pc:docMk/>
          <pc:sldMk cId="0" sldId="273"/>
        </pc:sldMkLst>
        <pc:spChg chg="add mod">
          <ac:chgData name="Caio Amoed" userId="5657f5784788c2d4" providerId="LiveId" clId="{C3A9ACBE-2B91-442F-9F47-541627E36008}" dt="2025-01-15T20:18:41.317" v="3394" actId="1076"/>
          <ac:spMkLst>
            <pc:docMk/>
            <pc:sldMk cId="0" sldId="273"/>
            <ac:spMk id="4" creationId="{D7977F5F-558F-1879-CAF9-EEF775176B58}"/>
          </ac:spMkLst>
        </pc:spChg>
        <pc:picChg chg="mod">
          <ac:chgData name="Caio Amoed" userId="5657f5784788c2d4" providerId="LiveId" clId="{C3A9ACBE-2B91-442F-9F47-541627E36008}" dt="2025-01-15T20:17:50.527" v="3373" actId="1076"/>
          <ac:picMkLst>
            <pc:docMk/>
            <pc:sldMk cId="0" sldId="273"/>
            <ac:picMk id="5" creationId="{00000000-0000-0000-0000-00000000000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20483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0484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0485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0486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0487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20488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0489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0490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0491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0492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0493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0494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0495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0496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0497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0498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0499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0500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0501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0502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0503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20504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0505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0506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0507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0508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0509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0510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0511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0512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0513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0514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0515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0516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0517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0518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grpSp>
          <p:nvGrpSpPr>
            <p:cNvPr id="20519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20520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521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</p:grpSp>
      <p:sp>
        <p:nvSpPr>
          <p:cNvPr id="20522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20523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20524" name="Rectangle 4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20525" name="Rectangle 4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20526" name="Rectangle 4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63AAF6E-3869-48FB-AC22-A56C8F20355F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9EC97E-AA0B-4718-98C8-92C2A1A750A3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60F0EF-F46A-4A3B-B23A-64F7F59E0464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C3A85A-3A83-439B-B0DF-3CBFC6183918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AAC03D-F4AA-4DD9-B7C3-EBF6B1F613CF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F17759-B42D-4829-AF3F-B9DBB65FB15B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49EFA8-DD08-4A96-9062-2B7D3BB70651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FD88C9-B610-4F4A-809C-B51B4607CD28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4772D8-F44C-48BE-9E99-8C4169480CA9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5E913C-4AD1-4533-828D-A72FD9577328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E13A65-9AFB-495E-A97B-52F735813ECD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57647"/>
                <a:invGamma/>
              </a:scheme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19459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9460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9461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9462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9463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19464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9465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9466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9467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9468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9469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9470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9471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9472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9473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9474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9475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9476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9477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9478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9479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19480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9481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9482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9483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9484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9485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9486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9487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9488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9489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9490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9491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9492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9493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9494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grpSp>
          <p:nvGrpSpPr>
            <p:cNvPr id="19495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19496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497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</p:grpSp>
      <p:sp>
        <p:nvSpPr>
          <p:cNvPr id="19498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19499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19500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pt-BR"/>
          </a:p>
        </p:txBody>
      </p:sp>
      <p:sp>
        <p:nvSpPr>
          <p:cNvPr id="19501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pt-BR"/>
          </a:p>
        </p:txBody>
      </p:sp>
      <p:sp>
        <p:nvSpPr>
          <p:cNvPr id="19502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9539AEF7-68C9-4328-9388-90CD69CD4ECF}" type="slidenum">
              <a:rPr lang="pt-BR"/>
              <a:pPr/>
              <a:t>‹nº›</a:t>
            </a:fld>
            <a:endParaRPr lang="pt-BR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3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 dirty="0"/>
              <a:t>O que </a:t>
            </a:r>
            <a:r>
              <a:rPr lang="en-US" sz="4400" dirty="0" err="1"/>
              <a:t>esperar</a:t>
            </a:r>
            <a:r>
              <a:rPr lang="en-US" sz="4400" dirty="0"/>
              <a:t> para 2025 – Como </a:t>
            </a:r>
            <a:r>
              <a:rPr lang="en-US" sz="4400" dirty="0" err="1"/>
              <a:t>investir</a:t>
            </a:r>
            <a:r>
              <a:rPr lang="en-US" sz="4400" dirty="0"/>
              <a:t> ?</a:t>
            </a:r>
            <a:endParaRPr lang="pt-BR" sz="440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2207096"/>
          </a:xfrm>
        </p:spPr>
        <p:txBody>
          <a:bodyPr/>
          <a:lstStyle/>
          <a:p>
            <a:r>
              <a:rPr lang="pt-BR" sz="2400" dirty="0"/>
              <a:t>BLUE CHIP INVEST</a:t>
            </a:r>
          </a:p>
          <a:p>
            <a:endParaRPr lang="pt-BR" sz="2400" dirty="0"/>
          </a:p>
          <a:p>
            <a:r>
              <a:rPr lang="pt-BR" sz="2400" dirty="0"/>
              <a:t>E</a:t>
            </a:r>
          </a:p>
          <a:p>
            <a:endParaRPr lang="pt-BR" sz="2400" dirty="0"/>
          </a:p>
          <a:p>
            <a:r>
              <a:rPr lang="pt-BR" sz="2400" dirty="0"/>
              <a:t>GRUPO BIZU DA BOLSA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dirty="0"/>
              <a:t>ITAU UNIBANCO (ITUB4)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1438"/>
            <a:ext cx="8229600" cy="5399930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pt-BR" sz="1800" dirty="0"/>
          </a:p>
          <a:p>
            <a:pPr lvl="0" algn="just"/>
            <a:r>
              <a:rPr lang="pt-BR" sz="1600" dirty="0"/>
              <a:t>Dessa forma o </a:t>
            </a:r>
            <a:r>
              <a:rPr lang="pt-BR" sz="1600" dirty="0" err="1"/>
              <a:t>Itau</a:t>
            </a:r>
            <a:r>
              <a:rPr lang="pt-BR" sz="1600" dirty="0"/>
              <a:t> Unibanco saiu na frente dos seus principais concorrentes na corrida pela digitalização do setor.</a:t>
            </a:r>
          </a:p>
          <a:p>
            <a:pPr lvl="0" algn="just"/>
            <a:endParaRPr lang="pt-BR" sz="1600" dirty="0"/>
          </a:p>
          <a:p>
            <a:pPr lvl="0" algn="just"/>
            <a:r>
              <a:rPr lang="pt-BR" sz="1600" dirty="0"/>
              <a:t>Com isso acreditamos que apesar da concorrência com as </a:t>
            </a:r>
            <a:r>
              <a:rPr lang="pt-BR" sz="1600" dirty="0" err="1"/>
              <a:t>fintechs</a:t>
            </a:r>
            <a:r>
              <a:rPr lang="pt-BR" sz="1600" dirty="0"/>
              <a:t> e bancos digitais o banco está bem posicionado para enfrentar tal concorrência</a:t>
            </a:r>
          </a:p>
          <a:p>
            <a:pPr marL="0" indent="0" algn="just">
              <a:buNone/>
            </a:pPr>
            <a:endParaRPr lang="pt-BR" sz="1600" dirty="0"/>
          </a:p>
          <a:p>
            <a:pPr algn="just"/>
            <a:r>
              <a:rPr lang="pt-BR" sz="1600" dirty="0"/>
              <a:t>Além disso o banco negocia a múltiplos atrativos e abaixo da média histórica</a:t>
            </a:r>
          </a:p>
          <a:p>
            <a:pPr marL="0" indent="0" algn="just">
              <a:buNone/>
            </a:pPr>
            <a:endParaRPr lang="pt-BR" sz="1600" dirty="0"/>
          </a:p>
          <a:p>
            <a:pPr algn="just"/>
            <a:endParaRPr lang="pt-BR" sz="1600" dirty="0"/>
          </a:p>
          <a:p>
            <a:pPr algn="just">
              <a:lnSpc>
                <a:spcPct val="80000"/>
              </a:lnSpc>
            </a:pPr>
            <a:r>
              <a:rPr lang="en-US" sz="1600" dirty="0"/>
              <a:t>Segue no </a:t>
            </a:r>
            <a:r>
              <a:rPr lang="en-US" sz="1600" dirty="0" err="1"/>
              <a:t>próximo</a:t>
            </a:r>
            <a:r>
              <a:rPr lang="en-US" sz="1600" dirty="0"/>
              <a:t> slide a </a:t>
            </a:r>
            <a:r>
              <a:rPr lang="en-US" sz="1600" dirty="0" err="1"/>
              <a:t>análise</a:t>
            </a:r>
            <a:r>
              <a:rPr lang="en-US" sz="1600" dirty="0"/>
              <a:t> </a:t>
            </a:r>
            <a:r>
              <a:rPr lang="en-US" sz="1600" dirty="0" err="1"/>
              <a:t>gráfica</a:t>
            </a:r>
            <a:r>
              <a:rPr lang="en-US" sz="1600" dirty="0"/>
              <a:t> </a:t>
            </a:r>
            <a:r>
              <a:rPr lang="en-US" sz="1600" dirty="0" err="1"/>
              <a:t>baseada</a:t>
            </a:r>
            <a:r>
              <a:rPr lang="en-US" sz="1600" dirty="0"/>
              <a:t> </a:t>
            </a:r>
            <a:r>
              <a:rPr lang="en-US" sz="1600" dirty="0" err="1"/>
              <a:t>em</a:t>
            </a:r>
            <a:r>
              <a:rPr lang="en-US" sz="1600" dirty="0"/>
              <a:t> </a:t>
            </a:r>
            <a:r>
              <a:rPr lang="en-US" sz="1600" dirty="0" err="1"/>
              <a:t>ondas</a:t>
            </a:r>
            <a:r>
              <a:rPr lang="en-US" sz="1600" dirty="0"/>
              <a:t> de Elliot do </a:t>
            </a:r>
            <a:r>
              <a:rPr lang="en-US" sz="1600" dirty="0" err="1"/>
              <a:t>Itau</a:t>
            </a:r>
            <a:r>
              <a:rPr lang="en-US" sz="1600" dirty="0"/>
              <a:t> </a:t>
            </a:r>
            <a:r>
              <a:rPr lang="en-US" sz="1600" dirty="0" err="1"/>
              <a:t>Unibanco</a:t>
            </a:r>
            <a:r>
              <a:rPr lang="en-US" sz="1600" dirty="0"/>
              <a:t> (ITUB4) o que </a:t>
            </a:r>
            <a:r>
              <a:rPr lang="en-US" sz="1600" dirty="0" err="1"/>
              <a:t>consideramos</a:t>
            </a:r>
            <a:r>
              <a:rPr lang="en-US" sz="1600" dirty="0"/>
              <a:t> </a:t>
            </a:r>
            <a:r>
              <a:rPr lang="en-US" sz="1600" dirty="0" err="1"/>
              <a:t>como</a:t>
            </a:r>
            <a:r>
              <a:rPr lang="en-US" sz="1600" dirty="0"/>
              <a:t> parte do </a:t>
            </a:r>
            <a:r>
              <a:rPr lang="en-US" sz="1600" dirty="0" err="1"/>
              <a:t>critério</a:t>
            </a:r>
            <a:r>
              <a:rPr lang="en-US" sz="1600" dirty="0"/>
              <a:t> para a </a:t>
            </a:r>
            <a:r>
              <a:rPr lang="en-US" sz="1600" dirty="0" err="1"/>
              <a:t>seleção</a:t>
            </a:r>
            <a:r>
              <a:rPr lang="en-US" sz="1600" dirty="0"/>
              <a:t> de um </a:t>
            </a:r>
            <a:r>
              <a:rPr lang="en-US" sz="1600" dirty="0" err="1"/>
              <a:t>ativo</a:t>
            </a:r>
            <a:endParaRPr lang="en-US" sz="1600" dirty="0"/>
          </a:p>
          <a:p>
            <a:pPr>
              <a:lnSpc>
                <a:spcPct val="80000"/>
              </a:lnSpc>
            </a:pPr>
            <a:endParaRPr lang="pt-BR" sz="1600" dirty="0"/>
          </a:p>
          <a:p>
            <a:pPr>
              <a:lnSpc>
                <a:spcPct val="80000"/>
              </a:lnSpc>
            </a:pPr>
            <a:endParaRPr lang="pt-BR" sz="1600" dirty="0"/>
          </a:p>
          <a:p>
            <a:pPr>
              <a:lnSpc>
                <a:spcPct val="80000"/>
              </a:lnSpc>
            </a:pPr>
            <a:endParaRPr lang="pt-BR" sz="1600" dirty="0"/>
          </a:p>
          <a:p>
            <a:pPr>
              <a:lnSpc>
                <a:spcPct val="80000"/>
              </a:lnSpc>
            </a:pPr>
            <a:endParaRPr lang="pt-BR" sz="1600" dirty="0"/>
          </a:p>
          <a:p>
            <a:pPr>
              <a:lnSpc>
                <a:spcPct val="80000"/>
              </a:lnSpc>
            </a:pPr>
            <a:endParaRPr lang="pt-BR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/>
              <a:t>ITAU UNIBANCO (ITUB4)</a:t>
            </a:r>
            <a:endParaRPr lang="pt-BR" sz="3600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39019"/>
            <a:ext cx="8229600" cy="5141168"/>
          </a:xfrm>
        </p:spPr>
        <p:txBody>
          <a:bodyPr/>
          <a:lstStyle/>
          <a:p>
            <a:pPr algn="just"/>
            <a:r>
              <a:rPr lang="pt-BR" sz="1600" dirty="0"/>
              <a:t>Análise Gráfica do </a:t>
            </a:r>
            <a:r>
              <a:rPr lang="pt-BR" sz="1600" dirty="0" err="1"/>
              <a:t>Itau</a:t>
            </a:r>
            <a:r>
              <a:rPr lang="pt-BR" sz="1600" dirty="0"/>
              <a:t> Unibanco (ITUB4) baseada em ondas de </a:t>
            </a:r>
            <a:r>
              <a:rPr lang="pt-BR" sz="1600" dirty="0" err="1"/>
              <a:t>elliot</a:t>
            </a:r>
            <a:r>
              <a:rPr lang="pt-BR" sz="1600" dirty="0"/>
              <a:t>:</a:t>
            </a:r>
          </a:p>
          <a:p>
            <a:endParaRPr lang="pt-BR" sz="1800" dirty="0"/>
          </a:p>
          <a:p>
            <a:endParaRPr lang="pt-BR" sz="1800" dirty="0"/>
          </a:p>
          <a:p>
            <a:endParaRPr lang="pt-BR" sz="1800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4FAB7848-8012-50BA-3C5F-6E93A08599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844824"/>
            <a:ext cx="8388424" cy="4608512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B7B45C60-579B-AF36-632D-DDFE011CDB90}"/>
              </a:ext>
            </a:extLst>
          </p:cNvPr>
          <p:cNvSpPr txBox="1"/>
          <p:nvPr/>
        </p:nvSpPr>
        <p:spPr>
          <a:xfrm>
            <a:off x="467278" y="6472093"/>
            <a:ext cx="1954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Fonte: </a:t>
            </a:r>
            <a:r>
              <a:rPr lang="pt-BR" dirty="0" err="1"/>
              <a:t>Profitchart</a:t>
            </a:r>
            <a:endParaRPr lang="pt-BR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KINEA OPORTUNIDADES REAL STATE (KORE11) </a:t>
            </a:r>
            <a:endParaRPr lang="pt-BR" sz="3600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5232" y="1420813"/>
            <a:ext cx="8375240" cy="5437188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pt-BR" sz="1500" dirty="0" err="1"/>
              <a:t>Kinea</a:t>
            </a:r>
            <a:r>
              <a:rPr lang="pt-BR" sz="1500" dirty="0"/>
              <a:t> Oportunidades Real </a:t>
            </a:r>
            <a:r>
              <a:rPr lang="pt-BR" sz="1500" dirty="0" err="1"/>
              <a:t>State</a:t>
            </a:r>
            <a:r>
              <a:rPr lang="pt-BR" sz="1500" dirty="0"/>
              <a:t>, é um Fundo de Investimento Imobiliário (FII) brasileiro focado em investir em imóveis comerciais ou logísticos ou até mesmo em recebíveis comerciais de forma a gerar renda para os cotistas.</a:t>
            </a:r>
          </a:p>
          <a:p>
            <a:pPr algn="just">
              <a:lnSpc>
                <a:spcPct val="90000"/>
              </a:lnSpc>
            </a:pPr>
            <a:endParaRPr lang="pt-BR" sz="1500" dirty="0"/>
          </a:p>
          <a:p>
            <a:pPr algn="just"/>
            <a:r>
              <a:rPr lang="pt-BR" sz="1500" dirty="0"/>
              <a:t>O maior foco desse fundo é investir em imóveis no setor imobiliário que costuma ser composto por imóveis voltados para o mercado corporativo e de lajes comerciais.</a:t>
            </a:r>
          </a:p>
          <a:p>
            <a:pPr algn="just"/>
            <a:endParaRPr lang="pt-BR" sz="1500" dirty="0"/>
          </a:p>
          <a:p>
            <a:pPr algn="just"/>
            <a:r>
              <a:rPr lang="pt-BR" sz="1500" dirty="0"/>
              <a:t>Todavia apesar do maior foco em Imóveis para Renda tem um percentual considerável em títulos em LCI (aproximadamente 36%) como estratégia de diversificação que possuem geralmente rentabilidade mais atrativa que outros investimentos como CDBs e títulos públicos além de reduzir riscos específicos do setor imobiliário como vacância ou inadimplência dos inquilinos mantendo assim alinhada com o objetivo de gerar renda passiva para seus cotistas.</a:t>
            </a:r>
          </a:p>
          <a:p>
            <a:pPr algn="just"/>
            <a:endParaRPr lang="pt-BR" sz="1500" dirty="0"/>
          </a:p>
          <a:p>
            <a:pPr algn="just"/>
            <a:r>
              <a:rPr lang="pt-BR" sz="1500" dirty="0"/>
              <a:t>Além disso o fundo negocia a números interessantes como:</a:t>
            </a:r>
          </a:p>
          <a:p>
            <a:pPr algn="just"/>
            <a:endParaRPr lang="pt-BR" sz="1500" dirty="0"/>
          </a:p>
          <a:p>
            <a:pPr algn="just"/>
            <a:r>
              <a:rPr lang="pt-BR" sz="1500" dirty="0"/>
              <a:t>P/VPA de 0,75</a:t>
            </a:r>
          </a:p>
          <a:p>
            <a:pPr algn="just"/>
            <a:endParaRPr lang="pt-BR" sz="1500" dirty="0"/>
          </a:p>
          <a:p>
            <a:pPr algn="just"/>
            <a:r>
              <a:rPr lang="pt-BR" sz="1500" dirty="0" err="1"/>
              <a:t>Dividend</a:t>
            </a:r>
            <a:r>
              <a:rPr lang="pt-BR" sz="1500" dirty="0"/>
              <a:t> </a:t>
            </a:r>
            <a:r>
              <a:rPr lang="pt-BR" sz="1500" dirty="0" err="1"/>
              <a:t>Yield</a:t>
            </a:r>
            <a:r>
              <a:rPr lang="pt-BR" sz="1500" dirty="0"/>
              <a:t> de 11,80%</a:t>
            </a:r>
          </a:p>
          <a:p>
            <a:pPr algn="just"/>
            <a:endParaRPr lang="pt-BR" sz="1500" dirty="0"/>
          </a:p>
          <a:p>
            <a:pPr algn="just"/>
            <a:r>
              <a:rPr lang="pt-BR" sz="1500" dirty="0"/>
              <a:t>Taxa de vacância média de 1,7% que é considerada baixa para o atual momento econômico</a:t>
            </a:r>
          </a:p>
          <a:p>
            <a:pPr algn="just"/>
            <a:endParaRPr lang="pt-BR" sz="1600" dirty="0"/>
          </a:p>
          <a:p>
            <a:pPr algn="just"/>
            <a:endParaRPr lang="pt-BR" sz="1600" dirty="0"/>
          </a:p>
          <a:p>
            <a:pPr algn="just"/>
            <a:endParaRPr lang="pt-BR" sz="1600" dirty="0"/>
          </a:p>
          <a:p>
            <a:pPr algn="just"/>
            <a:endParaRPr lang="pt-BR" sz="1600" dirty="0"/>
          </a:p>
          <a:p>
            <a:pPr algn="just"/>
            <a:endParaRPr lang="pt-BR" sz="1600" dirty="0"/>
          </a:p>
          <a:p>
            <a:pPr algn="just"/>
            <a:endParaRPr lang="pt-BR" sz="1800" dirty="0"/>
          </a:p>
          <a:p>
            <a:pPr algn="just"/>
            <a:endParaRPr lang="pt-BR" sz="1800" dirty="0"/>
          </a:p>
          <a:p>
            <a:pPr marL="0" indent="0" algn="just">
              <a:buNone/>
            </a:pPr>
            <a:endParaRPr lang="pt-BR" sz="1800" dirty="0"/>
          </a:p>
          <a:p>
            <a:pPr algn="just">
              <a:lnSpc>
                <a:spcPct val="90000"/>
              </a:lnSpc>
              <a:buNone/>
            </a:pPr>
            <a:endParaRPr lang="en-US" sz="1800" dirty="0"/>
          </a:p>
          <a:p>
            <a:pPr algn="just">
              <a:lnSpc>
                <a:spcPct val="90000"/>
              </a:lnSpc>
            </a:pPr>
            <a:endParaRPr lang="pt-BR" sz="1800" dirty="0"/>
          </a:p>
          <a:p>
            <a:pPr>
              <a:lnSpc>
                <a:spcPct val="90000"/>
              </a:lnSpc>
            </a:pPr>
            <a:endParaRPr lang="pt-BR" sz="1800" dirty="0"/>
          </a:p>
          <a:p>
            <a:pPr algn="just">
              <a:lnSpc>
                <a:spcPct val="90000"/>
              </a:lnSpc>
            </a:pPr>
            <a:endParaRPr lang="pt-BR" sz="1800" dirty="0"/>
          </a:p>
          <a:p>
            <a:pPr algn="just">
              <a:lnSpc>
                <a:spcPct val="90000"/>
              </a:lnSpc>
            </a:pPr>
            <a:endParaRPr lang="pt-BR" sz="1800" dirty="0"/>
          </a:p>
          <a:p>
            <a:pPr>
              <a:lnSpc>
                <a:spcPct val="90000"/>
              </a:lnSpc>
            </a:pPr>
            <a:endParaRPr lang="pt-BR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r>
              <a:rPr lang="en-US" sz="3600" dirty="0"/>
              <a:t>KINEA OPORTUNIDADES REAL STATE (KORE11)</a:t>
            </a:r>
            <a:endParaRPr lang="pt-BR" sz="3600" dirty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196975"/>
            <a:ext cx="8374385" cy="5183188"/>
          </a:xfrm>
        </p:spPr>
        <p:txBody>
          <a:bodyPr/>
          <a:lstStyle/>
          <a:p>
            <a:pPr lvl="0" algn="just"/>
            <a:r>
              <a:rPr lang="pt-BR" sz="1800" dirty="0"/>
              <a:t>Agora vamos considerar a análise gráfica do ativo baseada nas ondas de </a:t>
            </a:r>
            <a:r>
              <a:rPr lang="pt-BR" sz="1800" dirty="0" err="1"/>
              <a:t>elliot</a:t>
            </a:r>
            <a:endParaRPr lang="en-US" sz="1800" dirty="0"/>
          </a:p>
          <a:p>
            <a:pPr>
              <a:lnSpc>
                <a:spcPct val="90000"/>
              </a:lnSpc>
            </a:pPr>
            <a:endParaRPr lang="pt-BR" sz="1800" dirty="0"/>
          </a:p>
          <a:p>
            <a:pPr>
              <a:lnSpc>
                <a:spcPct val="90000"/>
              </a:lnSpc>
            </a:pPr>
            <a:endParaRPr lang="pt-BR" sz="1800" dirty="0"/>
          </a:p>
          <a:p>
            <a:pPr>
              <a:lnSpc>
                <a:spcPct val="90000"/>
              </a:lnSpc>
            </a:pPr>
            <a:endParaRPr lang="pt-BR" sz="1800" dirty="0"/>
          </a:p>
          <a:p>
            <a:pPr>
              <a:lnSpc>
                <a:spcPct val="90000"/>
              </a:lnSpc>
            </a:pPr>
            <a:endParaRPr lang="pt-BR" sz="1600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332CF4D1-2749-3C30-8DAC-CC16C5A708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844824"/>
            <a:ext cx="8640960" cy="474607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514EE13A-0E39-880A-C8F1-44030D7908B7}"/>
              </a:ext>
            </a:extLst>
          </p:cNvPr>
          <p:cNvSpPr txBox="1"/>
          <p:nvPr/>
        </p:nvSpPr>
        <p:spPr>
          <a:xfrm>
            <a:off x="357310" y="6587333"/>
            <a:ext cx="1954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Fonte: </a:t>
            </a:r>
            <a:r>
              <a:rPr lang="pt-BR" dirty="0" err="1"/>
              <a:t>Profitchart</a:t>
            </a:r>
            <a:endParaRPr lang="pt-BR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0648"/>
            <a:ext cx="8229600" cy="864096"/>
          </a:xfrm>
        </p:spPr>
        <p:txBody>
          <a:bodyPr/>
          <a:lstStyle/>
          <a:p>
            <a:br>
              <a:rPr lang="pt-BR" sz="4000" dirty="0"/>
            </a:br>
            <a:r>
              <a:rPr lang="pt-BR" sz="4000" dirty="0"/>
              <a:t>GOLD11 – ETF DE OURO</a:t>
            </a:r>
            <a:br>
              <a:rPr lang="pt-BR" sz="4000" dirty="0"/>
            </a:br>
            <a:endParaRPr lang="pt-BR" sz="4000" dirty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760"/>
            <a:ext cx="8229600" cy="5589240"/>
          </a:xfrm>
        </p:spPr>
        <p:txBody>
          <a:bodyPr/>
          <a:lstStyle/>
          <a:p>
            <a:pPr algn="just"/>
            <a:r>
              <a:rPr lang="pt-BR" sz="1600" dirty="0"/>
              <a:t>É o primeiro ETF (Exchange </a:t>
            </a:r>
            <a:r>
              <a:rPr lang="pt-BR" sz="1600" dirty="0" err="1"/>
              <a:t>Traded</a:t>
            </a:r>
            <a:r>
              <a:rPr lang="pt-BR" sz="1600" dirty="0"/>
              <a:t> </a:t>
            </a:r>
            <a:r>
              <a:rPr lang="pt-BR" sz="1600" dirty="0" err="1"/>
              <a:t>Fund</a:t>
            </a:r>
            <a:r>
              <a:rPr lang="pt-BR" sz="1600" dirty="0"/>
              <a:t>) de ouro disponível no mercado brasileiro. Lançado em dezembro de 2020 pela XP Investimentos, seu objetivo é replicar o desempenho do preço do ouro em dólar, proporcionando aos investidores uma forma prática e acessível de se expor a essa commodity sem a necessidade de adquirir o metal físico.</a:t>
            </a:r>
          </a:p>
          <a:p>
            <a:endParaRPr lang="pt-BR" sz="1600" dirty="0"/>
          </a:p>
          <a:p>
            <a:pPr algn="just"/>
            <a:r>
              <a:rPr lang="pt-BR" sz="1600" dirty="0"/>
              <a:t>Com isso o ativo tem as seguintes vantagens:</a:t>
            </a:r>
          </a:p>
          <a:p>
            <a:pPr algn="just"/>
            <a:endParaRPr lang="pt-BR" sz="1600" dirty="0"/>
          </a:p>
          <a:p>
            <a:pPr algn="just"/>
            <a:r>
              <a:rPr lang="pt-BR" sz="1600" dirty="0"/>
              <a:t>Acessibilidade, pois permite que investidores brasileiros se exponham ao ouro sem a necessidade de comprar e armazenar o metal físico</a:t>
            </a:r>
          </a:p>
          <a:p>
            <a:pPr marL="0" indent="0" algn="just">
              <a:buNone/>
            </a:pPr>
            <a:endParaRPr lang="pt-BR" sz="1600" dirty="0"/>
          </a:p>
          <a:p>
            <a:pPr algn="just"/>
            <a:r>
              <a:rPr lang="pt-BR" sz="1600" dirty="0"/>
              <a:t>Diversificação já que o ouro geralmente é utilizado como ativo de proteção, principalmente em períodos de instabilidade econômica como o atual devido ao fato de possuir baixa correlação com outros ativos econômicos</a:t>
            </a:r>
          </a:p>
          <a:p>
            <a:pPr algn="just"/>
            <a:endParaRPr lang="pt-BR" sz="1600" dirty="0"/>
          </a:p>
          <a:p>
            <a:pPr algn="just"/>
            <a:r>
              <a:rPr lang="pt-BR" sz="1600" dirty="0"/>
              <a:t>Baixo investimento mínimo, pois é possível adquirir apenas uma cota tornando o investimento acessível a diversos tipos de investidores</a:t>
            </a:r>
          </a:p>
          <a:p>
            <a:pPr algn="just"/>
            <a:endParaRPr lang="pt-BR" sz="1600" dirty="0"/>
          </a:p>
          <a:p>
            <a:pPr algn="just"/>
            <a:r>
              <a:rPr lang="pt-BR" sz="1600" dirty="0"/>
              <a:t>O ouro é considerado uma moeda dura porque não pode ser impresso ou desvalorizado por governos diferente de moedas fiduciárias.</a:t>
            </a:r>
            <a:endParaRPr lang="pt-BR" sz="1800" dirty="0"/>
          </a:p>
          <a:p>
            <a:pPr algn="just">
              <a:buNone/>
            </a:pPr>
            <a:endParaRPr lang="pt-BR" sz="1800" dirty="0"/>
          </a:p>
          <a:p>
            <a:pPr algn="just"/>
            <a:endParaRPr lang="en-US" sz="1800" dirty="0"/>
          </a:p>
          <a:p>
            <a:pPr algn="just"/>
            <a:endParaRPr lang="pt-BR" sz="1800" dirty="0"/>
          </a:p>
          <a:p>
            <a:endParaRPr lang="pt-BR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GOLD11 -  ETF DE OURO</a:t>
            </a:r>
            <a:endParaRPr lang="pt-BR" sz="3600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752"/>
            <a:ext cx="8229600" cy="5447609"/>
          </a:xfrm>
        </p:spPr>
        <p:txBody>
          <a:bodyPr/>
          <a:lstStyle/>
          <a:p>
            <a:pPr algn="just"/>
            <a:r>
              <a:rPr lang="pt-BR" sz="1800" dirty="0"/>
              <a:t>Em momentos de crises econômicas, guerras ou instabilidade geopolítica, os investidores frequentemente recorrem ao ouro como um ativo seguro.</a:t>
            </a:r>
          </a:p>
          <a:p>
            <a:pPr algn="just"/>
            <a:endParaRPr lang="pt-BR" sz="1800" dirty="0"/>
          </a:p>
          <a:p>
            <a:pPr algn="just"/>
            <a:r>
              <a:rPr lang="pt-BR" sz="1800" dirty="0"/>
              <a:t>Isso ocorre porque o ouro não está vinculado ao desempenho de governos, empresas ou sistemas financeiros que podem entrar em colapso.</a:t>
            </a:r>
          </a:p>
          <a:p>
            <a:pPr marL="0" indent="0" algn="r">
              <a:buNone/>
            </a:pPr>
            <a:endParaRPr lang="pt-BR" sz="1800" dirty="0"/>
          </a:p>
          <a:p>
            <a:pPr lvl="0" algn="just">
              <a:buClr>
                <a:srgbClr val="86D1EC"/>
              </a:buClr>
            </a:pPr>
            <a:r>
              <a:rPr lang="pt-BR" sz="1600" dirty="0">
                <a:solidFill>
                  <a:srgbClr val="FFFFFF"/>
                </a:solidFill>
              </a:rPr>
              <a:t>O ouro é um recurso natural limitado, e sua produção é controlada e lenta. Essa característica mantém o valor do metal, mesmo em períodos de alta demanda</a:t>
            </a:r>
          </a:p>
          <a:p>
            <a:pPr lvl="0" algn="just">
              <a:buClr>
                <a:srgbClr val="86D1EC"/>
              </a:buClr>
            </a:pPr>
            <a:endParaRPr lang="pt-BR" sz="1600" dirty="0">
              <a:solidFill>
                <a:srgbClr val="FFFFFF"/>
              </a:solidFill>
            </a:endParaRPr>
          </a:p>
          <a:p>
            <a:pPr lvl="0" algn="just">
              <a:buClr>
                <a:srgbClr val="86D1EC"/>
              </a:buClr>
            </a:pPr>
            <a:r>
              <a:rPr lang="pt-BR" sz="1600" dirty="0">
                <a:solidFill>
                  <a:srgbClr val="FFFFFF"/>
                </a:solidFill>
              </a:rPr>
              <a:t>Diferentemente de ativos financeiros, o ouro é tangível e amplamente aceito em todo o mundo</a:t>
            </a:r>
          </a:p>
          <a:p>
            <a:pPr lvl="0" algn="just">
              <a:buClr>
                <a:srgbClr val="86D1EC"/>
              </a:buClr>
            </a:pPr>
            <a:endParaRPr lang="pt-BR" sz="1600" dirty="0">
              <a:solidFill>
                <a:srgbClr val="FFFFFF"/>
              </a:solidFill>
            </a:endParaRPr>
          </a:p>
          <a:p>
            <a:pPr lvl="0" algn="just">
              <a:buClr>
                <a:srgbClr val="86D1EC"/>
              </a:buClr>
            </a:pPr>
            <a:r>
              <a:rPr lang="pt-BR" sz="1600" dirty="0">
                <a:solidFill>
                  <a:srgbClr val="FFFFFF"/>
                </a:solidFill>
              </a:rPr>
              <a:t>Ele é usado tanto como reserva de valor quanto em joias, indústrias e bancos centrais, o que sustenta sua demanda mesmo em crises.</a:t>
            </a:r>
          </a:p>
          <a:p>
            <a:pPr lvl="0" algn="just">
              <a:buClr>
                <a:srgbClr val="86D1EC"/>
              </a:buClr>
            </a:pPr>
            <a:endParaRPr lang="pt-BR" sz="1600" dirty="0">
              <a:solidFill>
                <a:srgbClr val="FFFFFF"/>
              </a:solidFill>
            </a:endParaRPr>
          </a:p>
          <a:p>
            <a:pPr lvl="0" algn="just">
              <a:buClr>
                <a:srgbClr val="86D1EC"/>
              </a:buClr>
            </a:pPr>
            <a:r>
              <a:rPr lang="pt-BR" sz="1600" dirty="0">
                <a:solidFill>
                  <a:srgbClr val="FFFFFF"/>
                </a:solidFill>
              </a:rPr>
              <a:t>Logo o ouro é visto como ativo seguro principalmente devido aos seguintes fatores:</a:t>
            </a:r>
          </a:p>
          <a:p>
            <a:pPr marL="0" lvl="0" indent="0" algn="just">
              <a:buClr>
                <a:srgbClr val="86D1EC"/>
              </a:buClr>
              <a:buNone/>
            </a:pPr>
            <a:endParaRPr lang="pt-BR" sz="1600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pt-BR" sz="1800" dirty="0"/>
          </a:p>
          <a:p>
            <a:pPr algn="just">
              <a:buNone/>
            </a:pPr>
            <a:r>
              <a:rPr lang="pt-BR" sz="1800" dirty="0"/>
              <a:t> </a:t>
            </a:r>
          </a:p>
          <a:p>
            <a:pPr algn="just"/>
            <a:endParaRPr lang="pt-BR" sz="2000" dirty="0"/>
          </a:p>
          <a:p>
            <a:endParaRPr lang="pt-BR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dirty="0"/>
              <a:t>GOLD11 – ETF OURO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20813"/>
            <a:ext cx="8229600" cy="5248547"/>
          </a:xfrm>
        </p:spPr>
        <p:txBody>
          <a:bodyPr/>
          <a:lstStyle/>
          <a:p>
            <a:pPr algn="just"/>
            <a:r>
              <a:rPr lang="pt-BR" sz="1800" dirty="0"/>
              <a:t>1 - Imune à impressão de dinheiro.</a:t>
            </a:r>
          </a:p>
          <a:p>
            <a:pPr algn="just"/>
            <a:endParaRPr lang="pt-BR" sz="1800" dirty="0"/>
          </a:p>
          <a:p>
            <a:pPr algn="just"/>
            <a:r>
              <a:rPr lang="pt-BR" sz="1800" dirty="0"/>
              <a:t>2 - Tangível e limitado em oferta.</a:t>
            </a:r>
          </a:p>
          <a:p>
            <a:pPr algn="just"/>
            <a:endParaRPr lang="pt-BR" sz="1800" dirty="0"/>
          </a:p>
          <a:p>
            <a:pPr algn="just"/>
            <a:r>
              <a:rPr lang="pt-BR" sz="1800" dirty="0"/>
              <a:t>3 - Desvinculado de riscos corporativos e governamentais.</a:t>
            </a:r>
          </a:p>
          <a:p>
            <a:pPr marL="0" indent="0" algn="just">
              <a:buNone/>
            </a:pPr>
            <a:endParaRPr lang="pt-BR" sz="1800" dirty="0"/>
          </a:p>
          <a:p>
            <a:pPr marL="0" indent="0" algn="just">
              <a:buNone/>
            </a:pPr>
            <a:r>
              <a:rPr lang="pt-BR" sz="1800" dirty="0"/>
              <a:t>Agora segue abaixo a análise gráfica de GOLD11 que apesar de já ter atingido a região projetada de Fibonacci do ciclo de alta tem espaço para ir ate o limite superior desta região principalmente em caso de piora no cenário econômico interno e/ou externo.</a:t>
            </a:r>
          </a:p>
          <a:p>
            <a:pPr algn="just"/>
            <a:endParaRPr lang="pt-BR" sz="1800" dirty="0"/>
          </a:p>
          <a:p>
            <a:pPr algn="just"/>
            <a:endParaRPr lang="pt-BR" sz="1800" dirty="0"/>
          </a:p>
          <a:p>
            <a:endParaRPr lang="pt-BR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dirty="0"/>
              <a:t>GOLD11 – ETF DE OURO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320555"/>
          </a:xfrm>
        </p:spPr>
        <p:txBody>
          <a:bodyPr/>
          <a:lstStyle/>
          <a:p>
            <a:pPr algn="just"/>
            <a:endParaRPr lang="pt-BR" sz="1600" dirty="0"/>
          </a:p>
          <a:p>
            <a:pPr algn="just"/>
            <a:endParaRPr lang="pt-BR" sz="2000" dirty="0"/>
          </a:p>
          <a:p>
            <a:pPr algn="just"/>
            <a:endParaRPr lang="pt-BR" sz="1600" dirty="0"/>
          </a:p>
          <a:p>
            <a:endParaRPr lang="pt-BR" sz="2000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970" y="1588777"/>
            <a:ext cx="8720059" cy="468052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D7977F5F-558F-1879-CAF9-EEF775176B58}"/>
              </a:ext>
            </a:extLst>
          </p:cNvPr>
          <p:cNvSpPr txBox="1"/>
          <p:nvPr/>
        </p:nvSpPr>
        <p:spPr>
          <a:xfrm>
            <a:off x="323528" y="6379992"/>
            <a:ext cx="1954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Fonte: </a:t>
            </a:r>
            <a:r>
              <a:rPr lang="pt-BR" dirty="0" err="1"/>
              <a:t>Profitchart</a:t>
            </a:r>
            <a:endParaRPr lang="pt-B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Sumário</a:t>
            </a:r>
            <a:endParaRPr lang="pt-BR" sz="4000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1"/>
            <a:ext cx="8229600" cy="411481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1800" dirty="0"/>
              <a:t>1 – </a:t>
            </a:r>
            <a:r>
              <a:rPr lang="en-US" sz="1800" dirty="0" err="1"/>
              <a:t>Conjuntura</a:t>
            </a:r>
            <a:r>
              <a:rPr lang="en-US" sz="1800" dirty="0"/>
              <a:t> </a:t>
            </a:r>
            <a:r>
              <a:rPr lang="en-US" sz="1800" dirty="0" err="1"/>
              <a:t>atual</a:t>
            </a:r>
            <a:r>
              <a:rPr lang="en-US" sz="1800" dirty="0"/>
              <a:t> da </a:t>
            </a:r>
            <a:r>
              <a:rPr lang="en-US" sz="1800" dirty="0" err="1"/>
              <a:t>economia</a:t>
            </a:r>
            <a:r>
              <a:rPr lang="en-US" sz="1800" dirty="0"/>
              <a:t> </a:t>
            </a:r>
            <a:r>
              <a:rPr lang="en-US" sz="1800" dirty="0" err="1"/>
              <a:t>brasileira</a:t>
            </a:r>
            <a:endParaRPr lang="en-US" sz="1800" dirty="0"/>
          </a:p>
          <a:p>
            <a:pPr>
              <a:lnSpc>
                <a:spcPct val="80000"/>
              </a:lnSpc>
            </a:pPr>
            <a:endParaRPr lang="en-US" sz="1800" dirty="0"/>
          </a:p>
          <a:p>
            <a:pPr>
              <a:lnSpc>
                <a:spcPct val="80000"/>
              </a:lnSpc>
            </a:pPr>
            <a:r>
              <a:rPr lang="en-US" sz="1800" dirty="0"/>
              <a:t>2 – </a:t>
            </a:r>
            <a:r>
              <a:rPr lang="en-US" sz="1800" dirty="0" err="1"/>
              <a:t>Perspectivas</a:t>
            </a:r>
            <a:r>
              <a:rPr lang="en-US" sz="1800" dirty="0"/>
              <a:t> para 2025 da </a:t>
            </a:r>
            <a:r>
              <a:rPr lang="en-US" sz="1800" dirty="0" err="1"/>
              <a:t>economia</a:t>
            </a:r>
            <a:r>
              <a:rPr lang="en-US" sz="1800" dirty="0"/>
              <a:t> </a:t>
            </a:r>
            <a:r>
              <a:rPr lang="en-US" sz="1800" dirty="0" err="1"/>
              <a:t>brasileira</a:t>
            </a:r>
            <a:endParaRPr lang="en-US" sz="1800" dirty="0"/>
          </a:p>
          <a:p>
            <a:pPr>
              <a:lnSpc>
                <a:spcPct val="80000"/>
              </a:lnSpc>
            </a:pPr>
            <a:endParaRPr lang="en-US" sz="1800" dirty="0"/>
          </a:p>
          <a:p>
            <a:pPr>
              <a:lnSpc>
                <a:spcPct val="80000"/>
              </a:lnSpc>
            </a:pPr>
            <a:r>
              <a:rPr lang="en-US" sz="1800" dirty="0"/>
              <a:t>3 – </a:t>
            </a:r>
            <a:r>
              <a:rPr lang="en-US" sz="1800" dirty="0" err="1"/>
              <a:t>Ondas</a:t>
            </a:r>
            <a:r>
              <a:rPr lang="en-US" sz="1800" dirty="0"/>
              <a:t> de Elliot </a:t>
            </a:r>
            <a:r>
              <a:rPr lang="en-US" sz="1800" dirty="0" err="1"/>
              <a:t>Ibovespa</a:t>
            </a:r>
            <a:endParaRPr lang="en-US" sz="1800" dirty="0"/>
          </a:p>
          <a:p>
            <a:pPr>
              <a:lnSpc>
                <a:spcPct val="80000"/>
              </a:lnSpc>
            </a:pPr>
            <a:endParaRPr lang="en-US" sz="1800" dirty="0"/>
          </a:p>
          <a:p>
            <a:pPr>
              <a:lnSpc>
                <a:spcPct val="80000"/>
              </a:lnSpc>
            </a:pPr>
            <a:r>
              <a:rPr lang="en-US" sz="1800" dirty="0"/>
              <a:t>4 – </a:t>
            </a:r>
            <a:r>
              <a:rPr lang="en-US" sz="1800" dirty="0" err="1"/>
              <a:t>Ativos</a:t>
            </a:r>
            <a:r>
              <a:rPr lang="en-US" sz="1800" dirty="0"/>
              <a:t> </a:t>
            </a:r>
            <a:r>
              <a:rPr lang="en-US" sz="1800" dirty="0" err="1"/>
              <a:t>Recomendados</a:t>
            </a:r>
            <a:endParaRPr lang="en-US" sz="1800" dirty="0"/>
          </a:p>
          <a:p>
            <a:pPr>
              <a:lnSpc>
                <a:spcPct val="80000"/>
              </a:lnSpc>
            </a:pPr>
            <a:endParaRPr lang="en-US" sz="1800" dirty="0"/>
          </a:p>
          <a:p>
            <a:pPr>
              <a:lnSpc>
                <a:spcPct val="80000"/>
              </a:lnSpc>
            </a:pPr>
            <a:r>
              <a:rPr lang="en-US" sz="1800" dirty="0"/>
              <a:t>5 – Banco </a:t>
            </a:r>
            <a:r>
              <a:rPr lang="en-US" sz="1800" dirty="0" err="1"/>
              <a:t>Itau</a:t>
            </a:r>
            <a:r>
              <a:rPr lang="en-US" sz="1800" dirty="0"/>
              <a:t> (ITUB4)</a:t>
            </a:r>
          </a:p>
          <a:p>
            <a:pPr>
              <a:lnSpc>
                <a:spcPct val="80000"/>
              </a:lnSpc>
            </a:pPr>
            <a:endParaRPr lang="en-US" sz="1800" dirty="0"/>
          </a:p>
          <a:p>
            <a:pPr>
              <a:lnSpc>
                <a:spcPct val="80000"/>
              </a:lnSpc>
            </a:pPr>
            <a:r>
              <a:rPr lang="en-US" sz="1800" dirty="0"/>
              <a:t>6 – KORE11 – </a:t>
            </a:r>
            <a:r>
              <a:rPr lang="en-US" sz="1800" dirty="0" err="1"/>
              <a:t>Kinea</a:t>
            </a:r>
            <a:r>
              <a:rPr lang="en-US" sz="1800" dirty="0"/>
              <a:t> </a:t>
            </a:r>
            <a:r>
              <a:rPr lang="en-US" sz="1800" dirty="0" err="1"/>
              <a:t>Oportunidades</a:t>
            </a:r>
            <a:r>
              <a:rPr lang="en-US" sz="1800" dirty="0"/>
              <a:t> Real State Fundo de Investimento </a:t>
            </a:r>
            <a:r>
              <a:rPr lang="en-US" sz="1800" dirty="0" err="1"/>
              <a:t>Imobiliário</a:t>
            </a:r>
            <a:endParaRPr lang="en-US" sz="1800" dirty="0"/>
          </a:p>
          <a:p>
            <a:pPr marL="0" indent="0">
              <a:lnSpc>
                <a:spcPct val="80000"/>
              </a:lnSpc>
              <a:buNone/>
            </a:pPr>
            <a:endParaRPr lang="en-US" sz="1800" dirty="0"/>
          </a:p>
          <a:p>
            <a:pPr>
              <a:lnSpc>
                <a:spcPct val="80000"/>
              </a:lnSpc>
            </a:pPr>
            <a:r>
              <a:rPr lang="en-US" sz="1800" dirty="0"/>
              <a:t>7 – GOLD11 (ETF de </a:t>
            </a:r>
            <a:r>
              <a:rPr lang="en-US" sz="1800" dirty="0" err="1"/>
              <a:t>Ouro</a:t>
            </a:r>
            <a:r>
              <a:rPr lang="en-US" sz="1800" dirty="0"/>
              <a:t>)</a:t>
            </a:r>
          </a:p>
          <a:p>
            <a:pPr>
              <a:lnSpc>
                <a:spcPct val="80000"/>
              </a:lnSpc>
            </a:pPr>
            <a:endParaRPr lang="en-US" sz="1800" dirty="0"/>
          </a:p>
          <a:p>
            <a:pPr>
              <a:lnSpc>
                <a:spcPct val="80000"/>
              </a:lnSpc>
            </a:pPr>
            <a:endParaRPr lang="en-US" sz="1800" dirty="0"/>
          </a:p>
          <a:p>
            <a:pPr marL="0" indent="0">
              <a:lnSpc>
                <a:spcPct val="80000"/>
              </a:lnSpc>
              <a:buNone/>
            </a:pPr>
            <a:endParaRPr lang="en-US" sz="1800" dirty="0"/>
          </a:p>
          <a:p>
            <a:pPr>
              <a:lnSpc>
                <a:spcPct val="80000"/>
              </a:lnSpc>
              <a:buNone/>
            </a:pPr>
            <a:endParaRPr lang="en-US" sz="1800" dirty="0"/>
          </a:p>
          <a:p>
            <a:pPr>
              <a:lnSpc>
                <a:spcPct val="80000"/>
              </a:lnSpc>
              <a:buNone/>
            </a:pPr>
            <a:endParaRPr lang="en-US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41784"/>
            <a:ext cx="8229600" cy="1143000"/>
          </a:xfrm>
        </p:spPr>
        <p:txBody>
          <a:bodyPr/>
          <a:lstStyle/>
          <a:p>
            <a:r>
              <a:rPr lang="en-US" sz="3600" dirty="0"/>
              <a:t>CONJUNTURA ATUAL DA ECONOMIA BRASILEIRA</a:t>
            </a:r>
            <a:endParaRPr lang="pt-BR" sz="360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 algn="just"/>
            <a:r>
              <a:rPr lang="en-US" sz="1800" dirty="0" err="1"/>
              <a:t>Embora</a:t>
            </a:r>
            <a:r>
              <a:rPr lang="en-US" sz="1800" dirty="0"/>
              <a:t> </a:t>
            </a:r>
            <a:r>
              <a:rPr lang="en-US" sz="1800" dirty="0" err="1"/>
              <a:t>nossa</a:t>
            </a:r>
            <a:r>
              <a:rPr lang="en-US" sz="1800" dirty="0"/>
              <a:t> </a:t>
            </a:r>
            <a:r>
              <a:rPr lang="en-US" sz="1800" dirty="0" err="1"/>
              <a:t>economia</a:t>
            </a:r>
            <a:r>
              <a:rPr lang="en-US" sz="1800" dirty="0"/>
              <a:t> </a:t>
            </a:r>
            <a:r>
              <a:rPr lang="en-US" sz="1800" dirty="0" err="1"/>
              <a:t>tenha</a:t>
            </a:r>
            <a:r>
              <a:rPr lang="en-US" sz="1800" dirty="0"/>
              <a:t> </a:t>
            </a:r>
            <a:r>
              <a:rPr lang="en-US" sz="1800" dirty="0" err="1"/>
              <a:t>registrado</a:t>
            </a:r>
            <a:r>
              <a:rPr lang="en-US" sz="1800" dirty="0"/>
              <a:t> </a:t>
            </a:r>
            <a:r>
              <a:rPr lang="en-US" sz="1800" dirty="0" err="1"/>
              <a:t>crescimento</a:t>
            </a:r>
            <a:r>
              <a:rPr lang="en-US" sz="1800" dirty="0"/>
              <a:t> </a:t>
            </a:r>
            <a:r>
              <a:rPr lang="en-US" sz="1800" dirty="0" err="1"/>
              <a:t>em</a:t>
            </a:r>
            <a:r>
              <a:rPr lang="en-US" sz="1800" dirty="0"/>
              <a:t> 2024, o </a:t>
            </a:r>
            <a:r>
              <a:rPr lang="en-US" sz="1800" dirty="0" err="1"/>
              <a:t>cenário</a:t>
            </a:r>
            <a:r>
              <a:rPr lang="en-US" sz="1800" dirty="0"/>
              <a:t> segue </a:t>
            </a:r>
            <a:r>
              <a:rPr lang="en-US" sz="1800" dirty="0" err="1"/>
              <a:t>sendo</a:t>
            </a:r>
            <a:r>
              <a:rPr lang="en-US" sz="1800" dirty="0"/>
              <a:t> </a:t>
            </a:r>
            <a:r>
              <a:rPr lang="en-US" sz="1800" dirty="0" err="1"/>
              <a:t>desafiador</a:t>
            </a:r>
            <a:r>
              <a:rPr lang="en-US" sz="1800" dirty="0"/>
              <a:t> </a:t>
            </a:r>
            <a:r>
              <a:rPr lang="en-US" sz="1800" dirty="0" err="1"/>
              <a:t>devido</a:t>
            </a:r>
            <a:r>
              <a:rPr lang="en-US" sz="1800" dirty="0"/>
              <a:t> </a:t>
            </a:r>
            <a:r>
              <a:rPr lang="en-US" sz="1800" dirty="0" err="1"/>
              <a:t>aos</a:t>
            </a:r>
            <a:r>
              <a:rPr lang="en-US" sz="1800" dirty="0"/>
              <a:t> </a:t>
            </a:r>
            <a:r>
              <a:rPr lang="en-US" sz="1800" dirty="0" err="1"/>
              <a:t>seguintes</a:t>
            </a:r>
            <a:r>
              <a:rPr lang="en-US" sz="1800" dirty="0"/>
              <a:t> </a:t>
            </a:r>
            <a:r>
              <a:rPr lang="en-US" sz="1800" dirty="0" err="1"/>
              <a:t>motivos</a:t>
            </a:r>
            <a:r>
              <a:rPr lang="en-US" sz="1800" dirty="0"/>
              <a:t>:</a:t>
            </a:r>
          </a:p>
          <a:p>
            <a:pPr algn="just"/>
            <a:endParaRPr lang="en-US" sz="1800" dirty="0"/>
          </a:p>
          <a:p>
            <a:pPr algn="just"/>
            <a:r>
              <a:rPr lang="en-US" sz="1800" dirty="0" err="1"/>
              <a:t>Não</a:t>
            </a:r>
            <a:r>
              <a:rPr lang="en-US" sz="1800" dirty="0"/>
              <a:t> </a:t>
            </a:r>
            <a:r>
              <a:rPr lang="en-US" sz="1800" dirty="0" err="1"/>
              <a:t>há</a:t>
            </a:r>
            <a:r>
              <a:rPr lang="en-US" sz="1800" dirty="0"/>
              <a:t> </a:t>
            </a:r>
            <a:r>
              <a:rPr lang="en-US" sz="1800" dirty="0" err="1"/>
              <a:t>uma</a:t>
            </a:r>
            <a:r>
              <a:rPr lang="en-US" sz="1800" dirty="0"/>
              <a:t> </a:t>
            </a:r>
            <a:r>
              <a:rPr lang="en-US" sz="1800" dirty="0" err="1"/>
              <a:t>política</a:t>
            </a:r>
            <a:r>
              <a:rPr lang="en-US" sz="1800" dirty="0"/>
              <a:t> </a:t>
            </a:r>
            <a:r>
              <a:rPr lang="en-US" sz="1800" dirty="0" err="1"/>
              <a:t>convincente</a:t>
            </a:r>
            <a:r>
              <a:rPr lang="en-US" sz="1800" dirty="0"/>
              <a:t> de </a:t>
            </a:r>
            <a:r>
              <a:rPr lang="en-US" sz="1800" dirty="0" err="1"/>
              <a:t>corte</a:t>
            </a:r>
            <a:r>
              <a:rPr lang="en-US" sz="1800" dirty="0"/>
              <a:t> de </a:t>
            </a:r>
            <a:r>
              <a:rPr lang="en-US" sz="1800" dirty="0" err="1"/>
              <a:t>gastos</a:t>
            </a:r>
            <a:r>
              <a:rPr lang="en-US" sz="1800" dirty="0"/>
              <a:t> </a:t>
            </a:r>
            <a:r>
              <a:rPr lang="en-US" sz="1800" dirty="0" err="1"/>
              <a:t>por</a:t>
            </a:r>
            <a:r>
              <a:rPr lang="en-US" sz="1800" dirty="0"/>
              <a:t> parte do </a:t>
            </a:r>
            <a:r>
              <a:rPr lang="en-US" sz="1800" dirty="0" err="1"/>
              <a:t>governo</a:t>
            </a:r>
            <a:endParaRPr lang="en-US" sz="1800" dirty="0"/>
          </a:p>
          <a:p>
            <a:pPr algn="just"/>
            <a:endParaRPr lang="en-US" sz="1800" dirty="0"/>
          </a:p>
          <a:p>
            <a:pPr algn="just"/>
            <a:r>
              <a:rPr lang="en-US" sz="1800" dirty="0"/>
              <a:t>Tal </a:t>
            </a:r>
            <a:r>
              <a:rPr lang="en-US" sz="1800" dirty="0" err="1"/>
              <a:t>situação</a:t>
            </a:r>
            <a:r>
              <a:rPr lang="en-US" sz="1800" dirty="0"/>
              <a:t> tem </a:t>
            </a:r>
            <a:r>
              <a:rPr lang="en-US" sz="1800" dirty="0" err="1"/>
              <a:t>levado</a:t>
            </a:r>
            <a:r>
              <a:rPr lang="en-US" sz="1800" dirty="0"/>
              <a:t> a um deficit </a:t>
            </a:r>
            <a:r>
              <a:rPr lang="en-US" sz="1800" dirty="0" err="1"/>
              <a:t>acumulado</a:t>
            </a:r>
            <a:r>
              <a:rPr lang="en-US" sz="1800" dirty="0"/>
              <a:t> de R$ 1,111 </a:t>
            </a:r>
            <a:r>
              <a:rPr lang="en-US" sz="1800" dirty="0" err="1"/>
              <a:t>trilhão</a:t>
            </a:r>
            <a:r>
              <a:rPr lang="en-US" sz="1800" dirty="0"/>
              <a:t> no </a:t>
            </a:r>
            <a:r>
              <a:rPr lang="en-US" sz="1800" dirty="0" err="1"/>
              <a:t>acumulado</a:t>
            </a:r>
            <a:r>
              <a:rPr lang="en-US" sz="1800" dirty="0"/>
              <a:t> de 12 </a:t>
            </a:r>
            <a:r>
              <a:rPr lang="en-US" sz="1800" dirty="0" err="1"/>
              <a:t>meses</a:t>
            </a:r>
            <a:r>
              <a:rPr lang="en-US" sz="1800" dirty="0"/>
              <a:t> </a:t>
            </a:r>
            <a:r>
              <a:rPr lang="en-US" sz="1800" dirty="0" err="1"/>
              <a:t>até</a:t>
            </a:r>
            <a:r>
              <a:rPr lang="en-US" sz="1800" dirty="0"/>
              <a:t> Agosto de 2024</a:t>
            </a:r>
          </a:p>
          <a:p>
            <a:pPr algn="just"/>
            <a:endParaRPr lang="en-US" sz="1800" dirty="0"/>
          </a:p>
          <a:p>
            <a:pPr algn="just"/>
            <a:r>
              <a:rPr lang="en-US" sz="1800" dirty="0" err="1"/>
              <a:t>Além</a:t>
            </a:r>
            <a:r>
              <a:rPr lang="en-US" sz="1800" dirty="0"/>
              <a:t> disso a </a:t>
            </a:r>
            <a:r>
              <a:rPr lang="en-US" sz="1800" dirty="0" err="1"/>
              <a:t>dívida</a:t>
            </a:r>
            <a:r>
              <a:rPr lang="en-US" sz="1800" dirty="0"/>
              <a:t> </a:t>
            </a:r>
            <a:r>
              <a:rPr lang="en-US" sz="1800" dirty="0" err="1"/>
              <a:t>bruta</a:t>
            </a:r>
            <a:r>
              <a:rPr lang="en-US" sz="1800" dirty="0"/>
              <a:t> do </a:t>
            </a:r>
            <a:r>
              <a:rPr lang="en-US" sz="1800" dirty="0" err="1"/>
              <a:t>governo</a:t>
            </a:r>
            <a:r>
              <a:rPr lang="en-US" sz="1800" dirty="0"/>
              <a:t> </a:t>
            </a:r>
            <a:r>
              <a:rPr lang="en-US" sz="1800" dirty="0" err="1"/>
              <a:t>geral</a:t>
            </a:r>
            <a:r>
              <a:rPr lang="en-US" sz="1800" dirty="0"/>
              <a:t> </a:t>
            </a:r>
            <a:r>
              <a:rPr lang="en-US" sz="1800" dirty="0" err="1"/>
              <a:t>já</a:t>
            </a:r>
            <a:r>
              <a:rPr lang="en-US" sz="1800" dirty="0"/>
              <a:t> </a:t>
            </a:r>
            <a:r>
              <a:rPr lang="en-US" sz="1800" dirty="0" err="1"/>
              <a:t>alcançou</a:t>
            </a:r>
            <a:r>
              <a:rPr lang="en-US" sz="1800" dirty="0"/>
              <a:t> R$ 9,1 </a:t>
            </a:r>
            <a:r>
              <a:rPr lang="en-US" sz="1800" dirty="0" err="1"/>
              <a:t>trilhões</a:t>
            </a:r>
            <a:r>
              <a:rPr lang="en-US" sz="1800" dirty="0"/>
              <a:t> </a:t>
            </a:r>
            <a:r>
              <a:rPr lang="en-US" sz="1800" dirty="0" err="1"/>
              <a:t>até</a:t>
            </a:r>
            <a:r>
              <a:rPr lang="en-US" sz="1800" dirty="0"/>
              <a:t> </a:t>
            </a:r>
            <a:r>
              <a:rPr lang="en-US" sz="1800" dirty="0" err="1"/>
              <a:t>novembro</a:t>
            </a:r>
            <a:r>
              <a:rPr lang="en-US" sz="1800" dirty="0"/>
              <a:t> de 2024 o que é um </a:t>
            </a:r>
            <a:r>
              <a:rPr lang="en-US" sz="1800" dirty="0" err="1"/>
              <a:t>recorde</a:t>
            </a:r>
            <a:r>
              <a:rPr lang="en-US" sz="1800" dirty="0"/>
              <a:t>.</a:t>
            </a:r>
          </a:p>
          <a:p>
            <a:pPr marL="0" indent="0" algn="just">
              <a:buNone/>
            </a:pPr>
            <a:endParaRPr lang="en-US" sz="1800" dirty="0"/>
          </a:p>
          <a:p>
            <a:pPr algn="just"/>
            <a:r>
              <a:rPr lang="en-US" sz="1800" dirty="0"/>
              <a:t>Com </a:t>
            </a:r>
            <a:r>
              <a:rPr lang="en-US" sz="1800" dirty="0" err="1"/>
              <a:t>isso</a:t>
            </a:r>
            <a:r>
              <a:rPr lang="en-US" sz="1800" dirty="0"/>
              <a:t> </a:t>
            </a:r>
            <a:r>
              <a:rPr lang="en-US" sz="1800" dirty="0" err="1"/>
              <a:t>há</a:t>
            </a:r>
            <a:r>
              <a:rPr lang="en-US" sz="1800" dirty="0"/>
              <a:t> </a:t>
            </a:r>
            <a:r>
              <a:rPr lang="en-US" sz="1800" dirty="0" err="1"/>
              <a:t>uma</a:t>
            </a:r>
            <a:r>
              <a:rPr lang="en-US" sz="1800" dirty="0"/>
              <a:t> </a:t>
            </a:r>
            <a:r>
              <a:rPr lang="en-US" sz="1800" dirty="0" err="1"/>
              <a:t>crescente</a:t>
            </a:r>
            <a:r>
              <a:rPr lang="en-US" sz="1800" dirty="0"/>
              <a:t> </a:t>
            </a:r>
            <a:r>
              <a:rPr lang="en-US" sz="1800" dirty="0" err="1"/>
              <a:t>desconfiança</a:t>
            </a:r>
            <a:r>
              <a:rPr lang="en-US" sz="1800" dirty="0"/>
              <a:t> </a:t>
            </a:r>
            <a:r>
              <a:rPr lang="en-US" sz="1800" dirty="0" err="1"/>
              <a:t>por</a:t>
            </a:r>
            <a:r>
              <a:rPr lang="en-US" sz="1800" dirty="0"/>
              <a:t> parte dos </a:t>
            </a:r>
            <a:r>
              <a:rPr lang="en-US" sz="1800" dirty="0" err="1"/>
              <a:t>investidores</a:t>
            </a:r>
            <a:r>
              <a:rPr lang="en-US" sz="1800" dirty="0"/>
              <a:t> o que </a:t>
            </a:r>
            <a:r>
              <a:rPr lang="en-US" sz="1800" dirty="0" err="1"/>
              <a:t>levou</a:t>
            </a:r>
            <a:r>
              <a:rPr lang="en-US" sz="1800" dirty="0"/>
              <a:t> o </a:t>
            </a:r>
            <a:r>
              <a:rPr lang="en-US" sz="1800" dirty="0" err="1"/>
              <a:t>dólar</a:t>
            </a:r>
            <a:r>
              <a:rPr lang="en-US" sz="1800" dirty="0"/>
              <a:t> a </a:t>
            </a:r>
            <a:r>
              <a:rPr lang="en-US" sz="1800" dirty="0" err="1"/>
              <a:t>fechar</a:t>
            </a:r>
            <a:r>
              <a:rPr lang="en-US" sz="1800" dirty="0"/>
              <a:t> 2024 </a:t>
            </a:r>
            <a:r>
              <a:rPr lang="en-US" sz="1800" dirty="0" err="1"/>
              <a:t>em</a:t>
            </a:r>
            <a:r>
              <a:rPr lang="en-US" sz="1800" dirty="0"/>
              <a:t> R$ 6,18 </a:t>
            </a:r>
            <a:r>
              <a:rPr lang="en-US" sz="1800" dirty="0" err="1"/>
              <a:t>uma</a:t>
            </a:r>
            <a:r>
              <a:rPr lang="en-US" sz="1800" dirty="0"/>
              <a:t> </a:t>
            </a:r>
            <a:r>
              <a:rPr lang="en-US" sz="1800" dirty="0" err="1"/>
              <a:t>valorização</a:t>
            </a:r>
            <a:r>
              <a:rPr lang="en-US" sz="1800" dirty="0"/>
              <a:t> de 27% </a:t>
            </a:r>
            <a:r>
              <a:rPr lang="en-US" sz="1800" dirty="0" err="1"/>
              <a:t>em</a:t>
            </a:r>
            <a:r>
              <a:rPr lang="en-US" sz="1800" dirty="0"/>
              <a:t> </a:t>
            </a:r>
            <a:r>
              <a:rPr lang="en-US" sz="1800" dirty="0" err="1"/>
              <a:t>relação</a:t>
            </a:r>
            <a:r>
              <a:rPr lang="en-US" sz="1800" dirty="0"/>
              <a:t>  </a:t>
            </a:r>
            <a:r>
              <a:rPr lang="en-US" sz="1800" dirty="0" err="1"/>
              <a:t>ao</a:t>
            </a:r>
            <a:r>
              <a:rPr lang="en-US" sz="1800" dirty="0"/>
              <a:t> </a:t>
            </a:r>
            <a:r>
              <a:rPr lang="en-US" sz="1800" dirty="0" err="1"/>
              <a:t>ano</a:t>
            </a:r>
            <a:r>
              <a:rPr lang="en-US" sz="1800" dirty="0"/>
              <a:t> anterior</a:t>
            </a:r>
          </a:p>
          <a:p>
            <a:pPr algn="just"/>
            <a:endParaRPr lang="en-US" sz="1800" dirty="0"/>
          </a:p>
          <a:p>
            <a:pPr algn="just"/>
            <a:r>
              <a:rPr lang="en-US" sz="1800" dirty="0" err="1"/>
              <a:t>Dessa</a:t>
            </a:r>
            <a:r>
              <a:rPr lang="en-US" sz="1800" dirty="0"/>
              <a:t> forma a </a:t>
            </a:r>
            <a:r>
              <a:rPr lang="en-US" sz="1800" dirty="0" err="1"/>
              <a:t>inflação</a:t>
            </a:r>
            <a:r>
              <a:rPr lang="en-US" sz="1800" dirty="0"/>
              <a:t> </a:t>
            </a:r>
            <a:r>
              <a:rPr lang="en-US" sz="1800" dirty="0" err="1"/>
              <a:t>vem</a:t>
            </a:r>
            <a:r>
              <a:rPr lang="en-US" sz="1800" dirty="0"/>
              <a:t> </a:t>
            </a:r>
            <a:r>
              <a:rPr lang="en-US" sz="1800" dirty="0" err="1"/>
              <a:t>numa</a:t>
            </a:r>
            <a:r>
              <a:rPr lang="en-US" sz="1800" dirty="0"/>
              <a:t> </a:t>
            </a:r>
            <a:r>
              <a:rPr lang="en-US" sz="1800" dirty="0" err="1"/>
              <a:t>trajetória</a:t>
            </a:r>
            <a:r>
              <a:rPr lang="en-US" sz="1800" dirty="0"/>
              <a:t> </a:t>
            </a:r>
            <a:r>
              <a:rPr lang="en-US" sz="1800" dirty="0" err="1"/>
              <a:t>crescente</a:t>
            </a:r>
            <a:r>
              <a:rPr lang="en-US" sz="1800" dirty="0"/>
              <a:t> </a:t>
            </a:r>
            <a:r>
              <a:rPr lang="en-US" sz="1800" dirty="0" err="1"/>
              <a:t>já</a:t>
            </a:r>
            <a:r>
              <a:rPr lang="en-US" sz="1800" dirty="0"/>
              <a:t> </a:t>
            </a:r>
            <a:r>
              <a:rPr lang="en-US" sz="1800" dirty="0" err="1"/>
              <a:t>tendo</a:t>
            </a:r>
            <a:r>
              <a:rPr lang="en-US" sz="1800" dirty="0"/>
              <a:t> </a:t>
            </a:r>
            <a:r>
              <a:rPr lang="en-US" sz="1800" dirty="0" err="1"/>
              <a:t>ultrapassado</a:t>
            </a:r>
            <a:r>
              <a:rPr lang="en-US" sz="1800" dirty="0"/>
              <a:t> o </a:t>
            </a:r>
            <a:r>
              <a:rPr lang="en-US" sz="1800" dirty="0" err="1"/>
              <a:t>teto</a:t>
            </a:r>
            <a:r>
              <a:rPr lang="en-US" sz="1800" dirty="0"/>
              <a:t> da meta Segundo </a:t>
            </a:r>
            <a:r>
              <a:rPr lang="en-US" sz="1800" dirty="0" err="1"/>
              <a:t>os</a:t>
            </a:r>
            <a:r>
              <a:rPr lang="en-US" sz="1800" dirty="0"/>
              <a:t> </a:t>
            </a:r>
            <a:r>
              <a:rPr lang="en-US" sz="1800" dirty="0" err="1"/>
              <a:t>últimos</a:t>
            </a:r>
            <a:r>
              <a:rPr lang="en-US" sz="1800" dirty="0"/>
              <a:t> dados </a:t>
            </a:r>
            <a:r>
              <a:rPr lang="en-US" sz="1800" dirty="0" err="1"/>
              <a:t>divulgados</a:t>
            </a:r>
            <a:r>
              <a:rPr lang="en-US" sz="1800" dirty="0"/>
              <a:t>. 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>
              <a:buNone/>
            </a:pPr>
            <a:endParaRPr lang="en-US" sz="1800" dirty="0"/>
          </a:p>
          <a:p>
            <a:endParaRPr lang="en-US" sz="1800" dirty="0"/>
          </a:p>
          <a:p>
            <a:endParaRPr lang="pt-BR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PERSPECTIVAS PARA ECONOMIA DE 2025</a:t>
            </a:r>
            <a:endParaRPr lang="pt-BR" sz="3600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8293" y="1432848"/>
            <a:ext cx="8507413" cy="5257800"/>
          </a:xfrm>
        </p:spPr>
        <p:txBody>
          <a:bodyPr/>
          <a:lstStyle/>
          <a:p>
            <a:pPr algn="just"/>
            <a:r>
              <a:rPr lang="en-US" sz="1750" dirty="0"/>
              <a:t>O </a:t>
            </a:r>
            <a:r>
              <a:rPr lang="en-US" sz="1750" dirty="0" err="1"/>
              <a:t>projeto</a:t>
            </a:r>
            <a:r>
              <a:rPr lang="en-US" sz="1750" dirty="0"/>
              <a:t> de </a:t>
            </a:r>
            <a:r>
              <a:rPr lang="en-US" sz="1750" dirty="0" err="1"/>
              <a:t>pacote</a:t>
            </a:r>
            <a:r>
              <a:rPr lang="en-US" sz="1750" dirty="0"/>
              <a:t> fiscal </a:t>
            </a:r>
            <a:r>
              <a:rPr lang="en-US" sz="1750" dirty="0" err="1"/>
              <a:t>apresentado</a:t>
            </a:r>
            <a:r>
              <a:rPr lang="en-US" sz="1750" dirty="0"/>
              <a:t> </a:t>
            </a:r>
            <a:r>
              <a:rPr lang="en-US" sz="1750" dirty="0" err="1"/>
              <a:t>recentemente</a:t>
            </a:r>
            <a:r>
              <a:rPr lang="en-US" sz="1750" dirty="0"/>
              <a:t> </a:t>
            </a:r>
            <a:r>
              <a:rPr lang="en-US" sz="1750" dirty="0" err="1"/>
              <a:t>pelo</a:t>
            </a:r>
            <a:r>
              <a:rPr lang="en-US" sz="1750" dirty="0"/>
              <a:t> </a:t>
            </a:r>
            <a:r>
              <a:rPr lang="en-US" sz="1750" dirty="0" err="1"/>
              <a:t>governo</a:t>
            </a:r>
            <a:r>
              <a:rPr lang="en-US" sz="1750" dirty="0"/>
              <a:t> </a:t>
            </a:r>
            <a:r>
              <a:rPr lang="en-US" sz="1750" dirty="0" err="1"/>
              <a:t>não</a:t>
            </a:r>
            <a:r>
              <a:rPr lang="en-US" sz="1750" dirty="0"/>
              <a:t> </a:t>
            </a:r>
            <a:r>
              <a:rPr lang="en-US" sz="1750" dirty="0" err="1"/>
              <a:t>sinalizou</a:t>
            </a:r>
            <a:r>
              <a:rPr lang="en-US" sz="1750" dirty="0"/>
              <a:t> um </a:t>
            </a:r>
            <a:r>
              <a:rPr lang="en-US" sz="1750" dirty="0" err="1"/>
              <a:t>corte</a:t>
            </a:r>
            <a:r>
              <a:rPr lang="en-US" sz="1750" dirty="0"/>
              <a:t> </a:t>
            </a:r>
            <a:r>
              <a:rPr lang="en-US" sz="1750" dirty="0" err="1"/>
              <a:t>estrutural</a:t>
            </a:r>
            <a:r>
              <a:rPr lang="en-US" sz="1750" dirty="0"/>
              <a:t> dos </a:t>
            </a:r>
            <a:r>
              <a:rPr lang="en-US" sz="1750" dirty="0" err="1"/>
              <a:t>gastos</a:t>
            </a:r>
            <a:r>
              <a:rPr lang="en-US" sz="1750" dirty="0"/>
              <a:t> </a:t>
            </a:r>
            <a:r>
              <a:rPr lang="en-US" sz="1750" dirty="0" err="1"/>
              <a:t>públicos</a:t>
            </a:r>
            <a:r>
              <a:rPr lang="en-US" sz="1750" dirty="0"/>
              <a:t>. </a:t>
            </a:r>
            <a:r>
              <a:rPr lang="en-US" sz="1750" dirty="0" err="1"/>
              <a:t>Dessa</a:t>
            </a:r>
            <a:r>
              <a:rPr lang="en-US" sz="1750" dirty="0"/>
              <a:t> forma </a:t>
            </a:r>
            <a:r>
              <a:rPr lang="en-US" sz="1750" dirty="0" err="1"/>
              <a:t>espera</a:t>
            </a:r>
            <a:r>
              <a:rPr lang="en-US" sz="1750" dirty="0"/>
              <a:t>-se para 2025 as </a:t>
            </a:r>
            <a:r>
              <a:rPr lang="en-US" sz="1750" dirty="0" err="1"/>
              <a:t>seguintes</a:t>
            </a:r>
            <a:r>
              <a:rPr lang="en-US" sz="1750" dirty="0"/>
              <a:t> </a:t>
            </a:r>
            <a:r>
              <a:rPr lang="en-US" sz="1750" dirty="0" err="1"/>
              <a:t>dificuldades</a:t>
            </a:r>
            <a:r>
              <a:rPr lang="en-US" sz="1750" dirty="0"/>
              <a:t>: </a:t>
            </a:r>
            <a:endParaRPr lang="pt-BR" sz="1750" dirty="0"/>
          </a:p>
          <a:p>
            <a:endParaRPr lang="en-US" sz="1750" dirty="0"/>
          </a:p>
          <a:p>
            <a:pPr algn="just"/>
            <a:r>
              <a:rPr lang="pt-BR" sz="1750" dirty="0"/>
              <a:t>Continuidade da alta da taxa básica de juros (Selic) o que tende a dificultar a manutenção dos atuais níveis baixos de desemprego.</a:t>
            </a:r>
          </a:p>
          <a:p>
            <a:pPr algn="just"/>
            <a:endParaRPr lang="pt-BR" sz="1750" u="sng" dirty="0"/>
          </a:p>
          <a:p>
            <a:pPr algn="just"/>
            <a:r>
              <a:rPr lang="pt-BR" sz="1750" dirty="0"/>
              <a:t>Dificuldade no combate a inflação, pois dólar tende a seguir elevado com boa probabilidade de subir mais no curto prazo. </a:t>
            </a:r>
          </a:p>
          <a:p>
            <a:pPr algn="just"/>
            <a:endParaRPr lang="pt-BR" sz="1750" dirty="0"/>
          </a:p>
          <a:p>
            <a:pPr algn="just"/>
            <a:r>
              <a:rPr lang="pt-BR" sz="1750" dirty="0"/>
              <a:t>Com isso espera-se um crescimento bem abaixo da economia em 2025 do que fora nos últimos anos com possibilidade de recessão no segundo semestre do atual ano conforme já preveem alguns economistas</a:t>
            </a:r>
          </a:p>
          <a:p>
            <a:pPr algn="just"/>
            <a:endParaRPr lang="pt-BR" sz="1750" dirty="0"/>
          </a:p>
          <a:p>
            <a:pPr algn="just"/>
            <a:r>
              <a:rPr lang="pt-BR" sz="1750" dirty="0"/>
              <a:t>Porém, em caso do atual governo mudar a postura sinalizando cortes convincentes nos gastos públicos, tais dificuldades mencionadas serão bastante amenizadas, apesar da confiança por parte dos investidores já está abalada.</a:t>
            </a:r>
          </a:p>
          <a:p>
            <a:pPr algn="just"/>
            <a:endParaRPr lang="en-US" sz="1800" dirty="0"/>
          </a:p>
          <a:p>
            <a:endParaRPr lang="pt-BR" sz="1800" dirty="0"/>
          </a:p>
          <a:p>
            <a:pPr algn="just"/>
            <a:endParaRPr lang="pt-BR" sz="1800" dirty="0"/>
          </a:p>
          <a:p>
            <a:pPr algn="just">
              <a:buNone/>
            </a:pPr>
            <a:endParaRPr lang="pt-BR" sz="1800" dirty="0"/>
          </a:p>
          <a:p>
            <a:endParaRPr lang="pt-BR" sz="1800" dirty="0"/>
          </a:p>
          <a:p>
            <a:endParaRPr lang="pt-BR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918939"/>
          </a:xfrm>
        </p:spPr>
        <p:txBody>
          <a:bodyPr/>
          <a:lstStyle/>
          <a:p>
            <a:r>
              <a:rPr lang="en-US" sz="3600" dirty="0"/>
              <a:t>ONDAS DE ELLIOT E PERSPECTIVA IBOVESPA 2025</a:t>
            </a:r>
            <a:endParaRPr lang="pt-BR" sz="3600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752"/>
            <a:ext cx="8218488" cy="5295268"/>
          </a:xfrm>
        </p:spPr>
        <p:txBody>
          <a:bodyPr/>
          <a:lstStyle/>
          <a:p>
            <a:pPr algn="just"/>
            <a:endParaRPr lang="pt-BR" sz="1800" dirty="0"/>
          </a:p>
          <a:p>
            <a:pPr algn="just"/>
            <a:r>
              <a:rPr lang="pt-BR" sz="1800" dirty="0"/>
              <a:t>Com o péssimo desempenho da bolsa brasileira nos últimos meses, considerada a bolsa que mais caiu em dólar em 2024, acreditamos que boa parte do cenário que apresentará dificuldades para a nossa economia em 2025 já esteja precificado nos ativos brasileiros, já que o mercado costuma antecipar ao que vem pela frente.</a:t>
            </a:r>
          </a:p>
          <a:p>
            <a:pPr algn="just"/>
            <a:endParaRPr lang="pt-BR" sz="1800" dirty="0"/>
          </a:p>
          <a:p>
            <a:pPr algn="just"/>
            <a:r>
              <a:rPr lang="pt-BR" sz="1800" dirty="0"/>
              <a:t>Diante disso temos abaixo a contagem das ondas de </a:t>
            </a:r>
            <a:r>
              <a:rPr lang="pt-BR" sz="1800" dirty="0" err="1"/>
              <a:t>elliot</a:t>
            </a:r>
            <a:r>
              <a:rPr lang="pt-BR" sz="1800" dirty="0"/>
              <a:t> do Ibovespa em que a onda 4 do atual ciclo de baixa já pode ter sido atingida tendo agora mais uma onda pela frente para finalizar o comportamento baixista que o Ibovespa tem tido até então</a:t>
            </a:r>
          </a:p>
          <a:p>
            <a:pPr>
              <a:buNone/>
            </a:pPr>
            <a:endParaRPr lang="pt-BR" sz="1800" dirty="0"/>
          </a:p>
          <a:p>
            <a:pPr>
              <a:buNone/>
            </a:pPr>
            <a:endParaRPr lang="pt-BR" sz="1800" dirty="0"/>
          </a:p>
          <a:p>
            <a:pPr algn="just">
              <a:buNone/>
            </a:pPr>
            <a:endParaRPr lang="pt-BR" sz="1800" dirty="0"/>
          </a:p>
          <a:p>
            <a:endParaRPr lang="pt-BR" sz="1800" dirty="0"/>
          </a:p>
          <a:p>
            <a:endParaRPr lang="pt-BR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ONDAS DE ELLIOT E PERSPECTIVA IBOVESPA 2025</a:t>
            </a:r>
            <a:endParaRPr lang="pt-BR" sz="3600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0768"/>
            <a:ext cx="8229600" cy="5517232"/>
          </a:xfrm>
        </p:spPr>
        <p:txBody>
          <a:bodyPr/>
          <a:lstStyle/>
          <a:p>
            <a:pPr algn="just"/>
            <a:endParaRPr lang="en-US" sz="1800" dirty="0"/>
          </a:p>
          <a:p>
            <a:pPr algn="just"/>
            <a:endParaRPr lang="en-US" sz="1800" dirty="0"/>
          </a:p>
          <a:p>
            <a:pPr algn="just"/>
            <a:endParaRPr lang="en-US" sz="1800" dirty="0"/>
          </a:p>
          <a:p>
            <a:endParaRPr lang="pt-BR" sz="1800" dirty="0"/>
          </a:p>
          <a:p>
            <a:endParaRPr lang="pt-BR" sz="1800" dirty="0"/>
          </a:p>
          <a:p>
            <a:endParaRPr lang="en-US" sz="1800" dirty="0"/>
          </a:p>
          <a:p>
            <a:pPr>
              <a:buNone/>
            </a:pPr>
            <a:endParaRPr lang="pt-BR" sz="1800" dirty="0"/>
          </a:p>
          <a:p>
            <a:endParaRPr lang="pt-BR" sz="1800" dirty="0"/>
          </a:p>
          <a:p>
            <a:endParaRPr lang="pt-BR" sz="1800" dirty="0"/>
          </a:p>
          <a:p>
            <a:endParaRPr lang="pt-BR" sz="1800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4672DF4A-E60C-8DC8-5AF8-4DF4511E51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644" y="1529703"/>
            <a:ext cx="8694712" cy="4998865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5C51C2A4-B862-1628-6E6C-62BCBB62FAFB}"/>
              </a:ext>
            </a:extLst>
          </p:cNvPr>
          <p:cNvSpPr txBox="1"/>
          <p:nvPr/>
        </p:nvSpPr>
        <p:spPr>
          <a:xfrm>
            <a:off x="237904" y="6508618"/>
            <a:ext cx="1954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Fonte: </a:t>
            </a:r>
            <a:r>
              <a:rPr lang="pt-BR" dirty="0" err="1"/>
              <a:t>Profitchart</a:t>
            </a:r>
            <a:endParaRPr lang="pt-B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640"/>
            <a:ext cx="8229600" cy="1512168"/>
          </a:xfrm>
        </p:spPr>
        <p:txBody>
          <a:bodyPr/>
          <a:lstStyle/>
          <a:p>
            <a:r>
              <a:rPr lang="en-US" sz="3600" dirty="0"/>
              <a:t>ONDAS DE ELLIOT E PERSPECTIVA IBOVESPA 2025</a:t>
            </a:r>
            <a:endParaRPr lang="pt-BR" sz="3600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16832"/>
            <a:ext cx="8229600" cy="4608512"/>
          </a:xfrm>
        </p:spPr>
        <p:txBody>
          <a:bodyPr/>
          <a:lstStyle/>
          <a:p>
            <a:pPr algn="just"/>
            <a:r>
              <a:rPr lang="pt-BR" sz="1800" dirty="0"/>
              <a:t>Contudo conforme visto no gráfico do Ibovespa, a onda 5 pode ir até próximo aos 110 mil pontos conforme nossa projeção traçada de </a:t>
            </a:r>
            <a:r>
              <a:rPr lang="pt-BR" sz="1800" dirty="0" err="1"/>
              <a:t>fibonacci</a:t>
            </a:r>
            <a:endParaRPr lang="pt-BR" sz="1800" dirty="0"/>
          </a:p>
          <a:p>
            <a:pPr algn="just"/>
            <a:endParaRPr lang="pt-BR" sz="1800" dirty="0"/>
          </a:p>
          <a:p>
            <a:pPr algn="just"/>
            <a:r>
              <a:rPr lang="pt-BR" sz="1800" dirty="0"/>
              <a:t>Nesse sentido nos próximos slides citarei alguns ativos que a Blue Chip </a:t>
            </a:r>
            <a:r>
              <a:rPr lang="pt-BR" sz="1800" dirty="0" err="1"/>
              <a:t>Invest</a:t>
            </a:r>
            <a:r>
              <a:rPr lang="pt-BR" sz="1800" dirty="0"/>
              <a:t> está recomendando onde o foco é a procura por diversificação já que alguma turbulência ainda pode vir a acontecer.</a:t>
            </a:r>
          </a:p>
          <a:p>
            <a:pPr marL="0" indent="0" algn="just">
              <a:buNone/>
            </a:pPr>
            <a:endParaRPr lang="pt-BR" sz="1800" dirty="0"/>
          </a:p>
          <a:p>
            <a:pPr algn="just"/>
            <a:r>
              <a:rPr lang="pt-BR" sz="1800" dirty="0"/>
              <a:t>A estratégia da diversificação adotada pela Blue Chip </a:t>
            </a:r>
            <a:r>
              <a:rPr lang="pt-BR" sz="1800" dirty="0" err="1"/>
              <a:t>Invest</a:t>
            </a:r>
            <a:r>
              <a:rPr lang="pt-BR" sz="1800" dirty="0"/>
              <a:t> é uma das formas de defesa do seu patrimônio em épocas de crise em que a queda na carteira de investimentos é amenizada ou até anulada</a:t>
            </a:r>
          </a:p>
          <a:p>
            <a:pPr algn="just"/>
            <a:endParaRPr lang="pt-BR" sz="1800" dirty="0"/>
          </a:p>
          <a:p>
            <a:pPr algn="just"/>
            <a:r>
              <a:rPr lang="pt-BR" sz="1800" dirty="0"/>
              <a:t>Além da diversificação nas nossas recomendações procuramos unir a análise fundamentalista com a gráfica baseada na teoria das ondas de </a:t>
            </a:r>
            <a:r>
              <a:rPr lang="pt-BR" sz="1800" dirty="0" err="1"/>
              <a:t>elliot</a:t>
            </a:r>
            <a:r>
              <a:rPr lang="pt-BR" sz="1800" dirty="0"/>
              <a:t>, pois acreditamos que essa é a melhor combinação para a seleção de um ativo.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760"/>
            <a:ext cx="8229600" cy="5141168"/>
          </a:xfrm>
        </p:spPr>
        <p:txBody>
          <a:bodyPr/>
          <a:lstStyle/>
          <a:p>
            <a:pPr marL="0" indent="0" algn="just">
              <a:lnSpc>
                <a:spcPct val="90000"/>
              </a:lnSpc>
              <a:buNone/>
            </a:pPr>
            <a:endParaRPr lang="en-US" sz="1600" dirty="0"/>
          </a:p>
          <a:p>
            <a:pPr algn="just">
              <a:lnSpc>
                <a:spcPct val="90000"/>
              </a:lnSpc>
            </a:pPr>
            <a:r>
              <a:rPr lang="en-US" sz="1800" dirty="0" err="1"/>
              <a:t>Os</a:t>
            </a:r>
            <a:r>
              <a:rPr lang="en-US" sz="1800" dirty="0"/>
              <a:t> </a:t>
            </a:r>
            <a:r>
              <a:rPr lang="en-US" sz="1800" dirty="0" err="1"/>
              <a:t>ativos</a:t>
            </a:r>
            <a:r>
              <a:rPr lang="en-US" sz="1800" dirty="0"/>
              <a:t> </a:t>
            </a:r>
            <a:r>
              <a:rPr lang="en-US" sz="1800" dirty="0" err="1"/>
              <a:t>recomendados</a:t>
            </a:r>
            <a:r>
              <a:rPr lang="en-US" sz="1800" dirty="0"/>
              <a:t> </a:t>
            </a:r>
            <a:r>
              <a:rPr lang="en-US" sz="1800" dirty="0" err="1"/>
              <a:t>são</a:t>
            </a:r>
            <a:r>
              <a:rPr lang="en-US" sz="1800" dirty="0"/>
              <a:t> </a:t>
            </a:r>
            <a:r>
              <a:rPr lang="en-US" sz="1800" dirty="0" err="1"/>
              <a:t>os</a:t>
            </a:r>
            <a:r>
              <a:rPr lang="en-US" sz="1800" dirty="0"/>
              <a:t> </a:t>
            </a:r>
            <a:r>
              <a:rPr lang="en-US" sz="1800" dirty="0" err="1"/>
              <a:t>seguites</a:t>
            </a:r>
            <a:r>
              <a:rPr lang="en-US" sz="1800" dirty="0"/>
              <a:t>:</a:t>
            </a:r>
          </a:p>
          <a:p>
            <a:pPr algn="just">
              <a:lnSpc>
                <a:spcPct val="90000"/>
              </a:lnSpc>
            </a:pPr>
            <a:endParaRPr lang="en-US" sz="1800" dirty="0"/>
          </a:p>
          <a:p>
            <a:pPr algn="just">
              <a:lnSpc>
                <a:spcPct val="90000"/>
              </a:lnSpc>
            </a:pPr>
            <a:r>
              <a:rPr lang="en-US" sz="1800" dirty="0" err="1"/>
              <a:t>Itau</a:t>
            </a:r>
            <a:r>
              <a:rPr lang="en-US" sz="1800" dirty="0"/>
              <a:t> </a:t>
            </a:r>
            <a:r>
              <a:rPr lang="en-US" sz="1800" dirty="0" err="1"/>
              <a:t>Unibanco</a:t>
            </a:r>
            <a:r>
              <a:rPr lang="en-US" sz="1800" dirty="0"/>
              <a:t> (ITUB4)</a:t>
            </a:r>
          </a:p>
          <a:p>
            <a:pPr algn="just">
              <a:lnSpc>
                <a:spcPct val="90000"/>
              </a:lnSpc>
            </a:pPr>
            <a:endParaRPr lang="en-US" sz="1800" dirty="0"/>
          </a:p>
          <a:p>
            <a:pPr algn="just">
              <a:lnSpc>
                <a:spcPct val="90000"/>
              </a:lnSpc>
            </a:pPr>
            <a:r>
              <a:rPr lang="en-US" sz="1800" dirty="0"/>
              <a:t>KORE11 – </a:t>
            </a:r>
            <a:r>
              <a:rPr lang="en-US" sz="1800" dirty="0" err="1"/>
              <a:t>Kinea</a:t>
            </a:r>
            <a:r>
              <a:rPr lang="en-US" sz="1800" dirty="0"/>
              <a:t> </a:t>
            </a:r>
            <a:r>
              <a:rPr lang="en-US" sz="1800" dirty="0" err="1"/>
              <a:t>Oportunidades</a:t>
            </a:r>
            <a:r>
              <a:rPr lang="en-US" sz="1800" dirty="0"/>
              <a:t> Real State Fundo de Investimento </a:t>
            </a:r>
            <a:r>
              <a:rPr lang="en-US" sz="1800" dirty="0" err="1"/>
              <a:t>Imobiliário</a:t>
            </a:r>
            <a:endParaRPr lang="en-US" sz="1800" dirty="0"/>
          </a:p>
          <a:p>
            <a:pPr algn="just">
              <a:lnSpc>
                <a:spcPct val="90000"/>
              </a:lnSpc>
            </a:pPr>
            <a:endParaRPr lang="en-US" sz="1800" dirty="0"/>
          </a:p>
          <a:p>
            <a:pPr algn="just">
              <a:lnSpc>
                <a:spcPct val="90000"/>
              </a:lnSpc>
            </a:pPr>
            <a:r>
              <a:rPr lang="en-US" sz="1800" dirty="0"/>
              <a:t>GOLD11 (ETF de </a:t>
            </a:r>
            <a:r>
              <a:rPr lang="en-US" sz="1800" dirty="0" err="1"/>
              <a:t>Ouro</a:t>
            </a:r>
            <a:r>
              <a:rPr lang="en-US" sz="1800" dirty="0"/>
              <a:t>)</a:t>
            </a:r>
          </a:p>
          <a:p>
            <a:pPr algn="just">
              <a:lnSpc>
                <a:spcPct val="90000"/>
              </a:lnSpc>
            </a:pPr>
            <a:endParaRPr lang="en-US" sz="1800" dirty="0"/>
          </a:p>
          <a:p>
            <a:pPr algn="just">
              <a:lnSpc>
                <a:spcPct val="90000"/>
              </a:lnSpc>
            </a:pPr>
            <a:r>
              <a:rPr lang="en-US" sz="1800" dirty="0" err="1"/>
              <a:t>Acreditamos</a:t>
            </a:r>
            <a:r>
              <a:rPr lang="en-US" sz="1800" dirty="0"/>
              <a:t> que com </a:t>
            </a:r>
            <a:r>
              <a:rPr lang="en-US" sz="1800" dirty="0" err="1"/>
              <a:t>esses</a:t>
            </a:r>
            <a:r>
              <a:rPr lang="en-US" sz="1800" dirty="0"/>
              <a:t> </a:t>
            </a:r>
            <a:r>
              <a:rPr lang="en-US" sz="1800" dirty="0" err="1"/>
              <a:t>três</a:t>
            </a:r>
            <a:r>
              <a:rPr lang="en-US" sz="1800" dirty="0"/>
              <a:t> </a:t>
            </a:r>
            <a:r>
              <a:rPr lang="en-US" sz="1800" dirty="0" err="1"/>
              <a:t>ativos</a:t>
            </a:r>
            <a:r>
              <a:rPr lang="en-US" sz="1800" dirty="0"/>
              <a:t> </a:t>
            </a:r>
            <a:r>
              <a:rPr lang="en-US" sz="1800" dirty="0" err="1"/>
              <a:t>estamos</a:t>
            </a:r>
            <a:r>
              <a:rPr lang="en-US" sz="1800" dirty="0"/>
              <a:t> </a:t>
            </a:r>
            <a:r>
              <a:rPr lang="en-US" sz="1800" dirty="0" err="1"/>
              <a:t>preparados</a:t>
            </a:r>
            <a:r>
              <a:rPr lang="en-US" sz="1800" dirty="0"/>
              <a:t> para </a:t>
            </a:r>
            <a:r>
              <a:rPr lang="en-US" sz="1800" dirty="0" err="1"/>
              <a:t>qualquer</a:t>
            </a:r>
            <a:r>
              <a:rPr lang="en-US" sz="1800" dirty="0"/>
              <a:t> um dos </a:t>
            </a:r>
            <a:r>
              <a:rPr lang="en-US" sz="1800" dirty="0" err="1"/>
              <a:t>cenários</a:t>
            </a:r>
            <a:r>
              <a:rPr lang="en-US" sz="1800" dirty="0"/>
              <a:t> que </a:t>
            </a:r>
            <a:r>
              <a:rPr lang="en-US" sz="1800" dirty="0" err="1"/>
              <a:t>vier</a:t>
            </a:r>
            <a:r>
              <a:rPr lang="en-US" sz="1800" dirty="0"/>
              <a:t> a </a:t>
            </a:r>
            <a:r>
              <a:rPr lang="en-US" sz="1800" dirty="0" err="1"/>
              <a:t>acontecer</a:t>
            </a:r>
            <a:r>
              <a:rPr lang="en-US" sz="1800" dirty="0"/>
              <a:t> </a:t>
            </a:r>
            <a:r>
              <a:rPr lang="en-US" sz="1800" dirty="0" err="1"/>
              <a:t>na</a:t>
            </a:r>
            <a:r>
              <a:rPr lang="en-US" sz="1800" dirty="0"/>
              <a:t> </a:t>
            </a:r>
            <a:r>
              <a:rPr lang="en-US" sz="1800" dirty="0" err="1"/>
              <a:t>economia</a:t>
            </a:r>
            <a:r>
              <a:rPr lang="en-US" sz="1800" dirty="0"/>
              <a:t> </a:t>
            </a:r>
            <a:r>
              <a:rPr lang="en-US" sz="1800" dirty="0" err="1"/>
              <a:t>brasileira</a:t>
            </a:r>
            <a:r>
              <a:rPr lang="en-US" sz="1800" dirty="0"/>
              <a:t> </a:t>
            </a:r>
            <a:r>
              <a:rPr lang="en-US" sz="1800" dirty="0" err="1"/>
              <a:t>sendo</a:t>
            </a:r>
            <a:r>
              <a:rPr lang="en-US" sz="1800" dirty="0"/>
              <a:t> que o </a:t>
            </a:r>
            <a:r>
              <a:rPr lang="en-US" sz="1800" dirty="0" err="1"/>
              <a:t>primeiro</a:t>
            </a:r>
            <a:r>
              <a:rPr lang="en-US" sz="1800" dirty="0"/>
              <a:t> (ITUB4) se </a:t>
            </a:r>
            <a:r>
              <a:rPr lang="en-US" sz="1800" dirty="0" err="1"/>
              <a:t>beneficiará</a:t>
            </a:r>
            <a:r>
              <a:rPr lang="en-US" sz="1800" dirty="0"/>
              <a:t> </a:t>
            </a:r>
            <a:r>
              <a:rPr lang="en-US" sz="1800" dirty="0" err="1"/>
              <a:t>em</a:t>
            </a:r>
            <a:r>
              <a:rPr lang="en-US" sz="1800" dirty="0"/>
              <a:t> </a:t>
            </a:r>
            <a:r>
              <a:rPr lang="en-US" sz="1800" dirty="0" err="1"/>
              <a:t>caso</a:t>
            </a:r>
            <a:r>
              <a:rPr lang="en-US" sz="1800" dirty="0"/>
              <a:t> de </a:t>
            </a:r>
            <a:r>
              <a:rPr lang="en-US" sz="1800" dirty="0" err="1"/>
              <a:t>recuperação</a:t>
            </a:r>
            <a:r>
              <a:rPr lang="en-US" sz="1800" dirty="0"/>
              <a:t> da </a:t>
            </a:r>
            <a:r>
              <a:rPr lang="en-US" sz="1800" dirty="0" err="1"/>
              <a:t>nossa</a:t>
            </a:r>
            <a:r>
              <a:rPr lang="en-US" sz="1800" dirty="0"/>
              <a:t> </a:t>
            </a:r>
            <a:r>
              <a:rPr lang="en-US" sz="1800" dirty="0" err="1"/>
              <a:t>economia</a:t>
            </a:r>
            <a:r>
              <a:rPr lang="en-US" sz="1800" dirty="0"/>
              <a:t> </a:t>
            </a:r>
            <a:r>
              <a:rPr lang="en-US" sz="1800" dirty="0" err="1"/>
              <a:t>já</a:t>
            </a:r>
            <a:r>
              <a:rPr lang="en-US" sz="1800" dirty="0"/>
              <a:t> que </a:t>
            </a:r>
            <a:r>
              <a:rPr lang="en-US" sz="1800" dirty="0" err="1"/>
              <a:t>haverá</a:t>
            </a:r>
            <a:r>
              <a:rPr lang="en-US" sz="1800" dirty="0"/>
              <a:t> </a:t>
            </a:r>
            <a:r>
              <a:rPr lang="en-US" sz="1800" dirty="0" err="1"/>
              <a:t>uma</a:t>
            </a:r>
            <a:r>
              <a:rPr lang="en-US" sz="1800" dirty="0"/>
              <a:t> </a:t>
            </a:r>
            <a:r>
              <a:rPr lang="en-US" sz="1800" dirty="0" err="1"/>
              <a:t>retomada</a:t>
            </a:r>
            <a:r>
              <a:rPr lang="en-US" sz="1800" dirty="0"/>
              <a:t> </a:t>
            </a:r>
            <a:r>
              <a:rPr lang="en-US" sz="1800" dirty="0" err="1"/>
              <a:t>pelo</a:t>
            </a:r>
            <a:r>
              <a:rPr lang="en-US" sz="1800" dirty="0"/>
              <a:t> </a:t>
            </a:r>
            <a:r>
              <a:rPr lang="en-US" sz="1800" dirty="0" err="1"/>
              <a:t>crédito</a:t>
            </a:r>
            <a:r>
              <a:rPr lang="en-US" sz="1800" dirty="0"/>
              <a:t>. </a:t>
            </a:r>
            <a:r>
              <a:rPr lang="en-US" sz="1800" dirty="0" err="1"/>
              <a:t>Já</a:t>
            </a:r>
            <a:r>
              <a:rPr lang="en-US" sz="1800" dirty="0"/>
              <a:t> o </a:t>
            </a:r>
            <a:r>
              <a:rPr lang="en-US" sz="1800" dirty="0" err="1"/>
              <a:t>segundo</a:t>
            </a:r>
            <a:r>
              <a:rPr lang="en-US" sz="1800" dirty="0"/>
              <a:t> (KORE11) se </a:t>
            </a:r>
            <a:r>
              <a:rPr lang="en-US" sz="1800" dirty="0" err="1"/>
              <a:t>beneficiaria</a:t>
            </a:r>
            <a:r>
              <a:rPr lang="en-US" sz="1800" dirty="0"/>
              <a:t> </a:t>
            </a:r>
            <a:r>
              <a:rPr lang="en-US" sz="1800" dirty="0" err="1"/>
              <a:t>também</a:t>
            </a:r>
            <a:r>
              <a:rPr lang="en-US" sz="1800" dirty="0"/>
              <a:t> </a:t>
            </a:r>
            <a:r>
              <a:rPr lang="en-US" sz="1800" dirty="0" err="1"/>
              <a:t>em</a:t>
            </a:r>
            <a:r>
              <a:rPr lang="en-US" sz="1800" dirty="0"/>
              <a:t> </a:t>
            </a:r>
            <a:r>
              <a:rPr lang="en-US" sz="1800" dirty="0" err="1"/>
              <a:t>caso</a:t>
            </a:r>
            <a:r>
              <a:rPr lang="en-US" sz="1800" dirty="0"/>
              <a:t> de </a:t>
            </a:r>
            <a:r>
              <a:rPr lang="en-US" sz="1800" dirty="0" err="1"/>
              <a:t>retomada</a:t>
            </a:r>
            <a:r>
              <a:rPr lang="en-US" sz="1800" dirty="0"/>
              <a:t> </a:t>
            </a:r>
            <a:r>
              <a:rPr lang="en-US" sz="1800" dirty="0" err="1"/>
              <a:t>econômica</a:t>
            </a:r>
            <a:r>
              <a:rPr lang="en-US" sz="1800" dirty="0"/>
              <a:t>, pois a </a:t>
            </a:r>
            <a:r>
              <a:rPr lang="en-US" sz="1800" dirty="0" err="1"/>
              <a:t>demanda</a:t>
            </a:r>
            <a:r>
              <a:rPr lang="en-US" sz="1800" dirty="0"/>
              <a:t> </a:t>
            </a:r>
            <a:r>
              <a:rPr lang="en-US" sz="1800" dirty="0" err="1"/>
              <a:t>por</a:t>
            </a:r>
            <a:r>
              <a:rPr lang="en-US" sz="1800" dirty="0"/>
              <a:t> </a:t>
            </a:r>
            <a:r>
              <a:rPr lang="en-US" sz="1800" dirty="0" err="1"/>
              <a:t>crédito</a:t>
            </a:r>
            <a:r>
              <a:rPr lang="en-US" sz="1800" dirty="0"/>
              <a:t> </a:t>
            </a:r>
            <a:r>
              <a:rPr lang="en-US" sz="1800" dirty="0" err="1"/>
              <a:t>imobiliário</a:t>
            </a:r>
            <a:r>
              <a:rPr lang="en-US" sz="1800" dirty="0"/>
              <a:t> </a:t>
            </a:r>
            <a:r>
              <a:rPr lang="en-US" sz="1800" dirty="0" err="1"/>
              <a:t>aumentaria</a:t>
            </a:r>
            <a:r>
              <a:rPr lang="en-US" sz="1800" dirty="0"/>
              <a:t> e o </a:t>
            </a:r>
            <a:r>
              <a:rPr lang="en-US" sz="1800" dirty="0" err="1"/>
              <a:t>terceiro</a:t>
            </a:r>
            <a:r>
              <a:rPr lang="en-US" sz="1800" dirty="0"/>
              <a:t> (GOLD11) seria </a:t>
            </a:r>
            <a:r>
              <a:rPr lang="en-US" sz="1800" dirty="0" err="1"/>
              <a:t>beneficiado</a:t>
            </a:r>
            <a:r>
              <a:rPr lang="en-US" sz="1800" dirty="0"/>
              <a:t> no </a:t>
            </a:r>
            <a:r>
              <a:rPr lang="en-US" sz="1800" dirty="0" err="1"/>
              <a:t>caso</a:t>
            </a:r>
            <a:r>
              <a:rPr lang="en-US" sz="1800" dirty="0"/>
              <a:t> da crise se </a:t>
            </a:r>
            <a:r>
              <a:rPr lang="en-US" sz="1800" dirty="0" err="1"/>
              <a:t>estender</a:t>
            </a:r>
            <a:r>
              <a:rPr lang="en-US" sz="1800" dirty="0"/>
              <a:t> </a:t>
            </a:r>
            <a:r>
              <a:rPr lang="en-US" sz="1800" dirty="0" err="1"/>
              <a:t>já</a:t>
            </a:r>
            <a:r>
              <a:rPr lang="en-US" sz="1800" dirty="0"/>
              <a:t> que </a:t>
            </a:r>
            <a:r>
              <a:rPr lang="en-US" sz="1800" dirty="0" err="1"/>
              <a:t>tende</a:t>
            </a:r>
            <a:r>
              <a:rPr lang="en-US" sz="1800" dirty="0"/>
              <a:t> a </a:t>
            </a:r>
            <a:r>
              <a:rPr lang="en-US" sz="1800" dirty="0" err="1"/>
              <a:t>aproveitar</a:t>
            </a:r>
            <a:r>
              <a:rPr lang="en-US" sz="1800" dirty="0"/>
              <a:t> a </a:t>
            </a:r>
            <a:r>
              <a:rPr lang="en-US" sz="1800" dirty="0" err="1"/>
              <a:t>alta</a:t>
            </a:r>
            <a:r>
              <a:rPr lang="en-US" sz="1800" dirty="0"/>
              <a:t> do </a:t>
            </a:r>
            <a:r>
              <a:rPr lang="en-US" sz="1800" dirty="0" err="1"/>
              <a:t>dólar</a:t>
            </a:r>
            <a:r>
              <a:rPr lang="en-US" sz="1800" dirty="0"/>
              <a:t> </a:t>
            </a:r>
            <a:r>
              <a:rPr lang="en-US" sz="1800" dirty="0" err="1"/>
              <a:t>por</a:t>
            </a:r>
            <a:r>
              <a:rPr lang="en-US" sz="1800" dirty="0"/>
              <a:t> ser um </a:t>
            </a:r>
            <a:r>
              <a:rPr lang="en-US" sz="1800" dirty="0" err="1"/>
              <a:t>ativo</a:t>
            </a:r>
            <a:r>
              <a:rPr lang="en-US" sz="1800" dirty="0"/>
              <a:t> </a:t>
            </a:r>
            <a:r>
              <a:rPr lang="en-US" sz="1800" dirty="0" err="1"/>
              <a:t>dolarizado</a:t>
            </a:r>
            <a:r>
              <a:rPr lang="en-US" sz="1800" dirty="0"/>
              <a:t>. </a:t>
            </a:r>
          </a:p>
          <a:p>
            <a:pPr algn="just">
              <a:lnSpc>
                <a:spcPct val="90000"/>
              </a:lnSpc>
            </a:pPr>
            <a:endParaRPr lang="en-US" sz="1800" dirty="0"/>
          </a:p>
          <a:p>
            <a:pPr algn="just">
              <a:lnSpc>
                <a:spcPct val="90000"/>
              </a:lnSpc>
            </a:pPr>
            <a:r>
              <a:rPr lang="en-US" sz="1800" dirty="0"/>
              <a:t>Nos </a:t>
            </a:r>
            <a:r>
              <a:rPr lang="en-US" sz="1800" dirty="0" err="1"/>
              <a:t>próximos</a:t>
            </a:r>
            <a:r>
              <a:rPr lang="en-US" sz="1800" dirty="0"/>
              <a:t> slides </a:t>
            </a:r>
            <a:r>
              <a:rPr lang="en-US" sz="1800" dirty="0" err="1"/>
              <a:t>explicaremos</a:t>
            </a:r>
            <a:r>
              <a:rPr lang="en-US" sz="1800" dirty="0"/>
              <a:t> a </a:t>
            </a:r>
            <a:r>
              <a:rPr lang="en-US" sz="1800" dirty="0" err="1"/>
              <a:t>análise</a:t>
            </a:r>
            <a:r>
              <a:rPr lang="en-US" sz="1800" dirty="0"/>
              <a:t> dos </a:t>
            </a:r>
            <a:r>
              <a:rPr lang="en-US" sz="1800" dirty="0" err="1"/>
              <a:t>três</a:t>
            </a:r>
            <a:r>
              <a:rPr lang="en-US" sz="1800" dirty="0"/>
              <a:t> </a:t>
            </a:r>
            <a:r>
              <a:rPr lang="en-US" sz="1800" dirty="0" err="1"/>
              <a:t>ativos</a:t>
            </a:r>
            <a:r>
              <a:rPr lang="en-US" sz="1800" dirty="0"/>
              <a:t> </a:t>
            </a:r>
            <a:r>
              <a:rPr lang="en-US" sz="1800" dirty="0" err="1"/>
              <a:t>considerados</a:t>
            </a:r>
            <a:endParaRPr lang="en-US" sz="1800" dirty="0"/>
          </a:p>
          <a:p>
            <a:pPr marL="0" indent="0" algn="just">
              <a:lnSpc>
                <a:spcPct val="90000"/>
              </a:lnSpc>
              <a:buNone/>
            </a:pPr>
            <a:endParaRPr lang="en-US" sz="1600" dirty="0"/>
          </a:p>
          <a:p>
            <a:pPr algn="just">
              <a:lnSpc>
                <a:spcPct val="90000"/>
              </a:lnSpc>
            </a:pPr>
            <a:endParaRPr lang="en-US" sz="1600" dirty="0"/>
          </a:p>
          <a:p>
            <a:pPr algn="just">
              <a:lnSpc>
                <a:spcPct val="90000"/>
              </a:lnSpc>
            </a:pPr>
            <a:endParaRPr lang="en-US" sz="1600" dirty="0"/>
          </a:p>
          <a:p>
            <a:pPr algn="just">
              <a:lnSpc>
                <a:spcPct val="90000"/>
              </a:lnSpc>
            </a:pPr>
            <a:endParaRPr lang="en-US" sz="1600" dirty="0"/>
          </a:p>
          <a:p>
            <a:pPr algn="just">
              <a:lnSpc>
                <a:spcPct val="90000"/>
              </a:lnSpc>
            </a:pPr>
            <a:endParaRPr lang="en-US" sz="1600" dirty="0"/>
          </a:p>
          <a:p>
            <a:pPr marL="0" indent="0">
              <a:buNone/>
            </a:pPr>
            <a:endParaRPr lang="pt-BR" sz="1800" dirty="0"/>
          </a:p>
          <a:p>
            <a:pPr algn="just">
              <a:lnSpc>
                <a:spcPct val="90000"/>
              </a:lnSpc>
              <a:buNone/>
            </a:pPr>
            <a:endParaRPr lang="pt-BR" sz="1800" dirty="0"/>
          </a:p>
          <a:p>
            <a:pPr>
              <a:lnSpc>
                <a:spcPct val="90000"/>
              </a:lnSpc>
            </a:pPr>
            <a:endParaRPr lang="pt-BR" sz="1800" dirty="0"/>
          </a:p>
          <a:p>
            <a:pPr algn="just">
              <a:lnSpc>
                <a:spcPct val="90000"/>
              </a:lnSpc>
            </a:pPr>
            <a:endParaRPr lang="pt-BR" sz="1600" dirty="0"/>
          </a:p>
          <a:p>
            <a:pPr algn="just">
              <a:lnSpc>
                <a:spcPct val="90000"/>
              </a:lnSpc>
            </a:pPr>
            <a:endParaRPr lang="pt-BR" sz="1600" dirty="0"/>
          </a:p>
          <a:p>
            <a:pPr>
              <a:lnSpc>
                <a:spcPct val="90000"/>
              </a:lnSpc>
            </a:pPr>
            <a:endParaRPr lang="pt-BR" sz="1600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6632"/>
            <a:ext cx="8229600" cy="1296144"/>
          </a:xfrm>
        </p:spPr>
        <p:txBody>
          <a:bodyPr/>
          <a:lstStyle/>
          <a:p>
            <a:r>
              <a:rPr lang="pt-BR" sz="3600" dirty="0"/>
              <a:t>ATIVOS RECOMENDADOS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2"/>
            <a:ext cx="8229600" cy="1422996"/>
          </a:xfrm>
        </p:spPr>
        <p:txBody>
          <a:bodyPr/>
          <a:lstStyle/>
          <a:p>
            <a:r>
              <a:rPr lang="pt-BR" sz="3600" dirty="0"/>
              <a:t>ITAU UNIBANCO (ITUB4)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35846"/>
            <a:ext cx="8229600" cy="5622153"/>
          </a:xfrm>
        </p:spPr>
        <p:txBody>
          <a:bodyPr/>
          <a:lstStyle/>
          <a:p>
            <a:pPr marL="0" indent="0">
              <a:buNone/>
            </a:pPr>
            <a:endParaRPr lang="pt-BR" sz="1800" dirty="0"/>
          </a:p>
          <a:p>
            <a:pPr marL="0" indent="0">
              <a:buNone/>
            </a:pPr>
            <a:r>
              <a:rPr lang="pt-BR" sz="1800" dirty="0"/>
              <a:t> </a:t>
            </a:r>
          </a:p>
          <a:p>
            <a:pPr algn="just"/>
            <a:r>
              <a:rPr lang="pt-BR" sz="1600" dirty="0">
                <a:effectLst/>
              </a:rPr>
              <a:t>O Itaú Unibanco é uma das maiores instituições financeiras do Brasil e um dos principais grupos empresariais do país. Embora a história dos bancos Itaú e Unibanco seja de décadas atrás, o surgimento do Grupo na formação atual ocorreu em 2008, com a fusão das Instituições durante a crise do </a:t>
            </a:r>
            <a:r>
              <a:rPr lang="pt-BR" sz="1600" dirty="0" err="1">
                <a:effectLst/>
              </a:rPr>
              <a:t>subprime</a:t>
            </a:r>
            <a:r>
              <a:rPr lang="pt-BR" sz="1600" dirty="0">
                <a:effectLst/>
              </a:rPr>
              <a:t>. A rede do Banco, em conjunto com empresas coligadas e controladas, atua na atividade bancária em todas as modalidades por meio das seguintes carteiras: comercial, de investimento, de crédito, de arrendamento e de operações de câmbio. Com atuação internacional, a Companhia está presente em 18 países ao redor do mundo.</a:t>
            </a:r>
            <a:endParaRPr lang="pt-BR" sz="1600" dirty="0"/>
          </a:p>
          <a:p>
            <a:pPr marL="0" indent="0">
              <a:buNone/>
            </a:pPr>
            <a:endParaRPr lang="pt-BR" sz="1600" dirty="0"/>
          </a:p>
          <a:p>
            <a:r>
              <a:rPr lang="pt-BR" sz="1600" dirty="0"/>
              <a:t>O banco é um dos principais players financeiros do Brasil possuindo uma vasta rede de atuação e um portfólio de produtos e serviços diversificados. Possui liderança no mercado de financiamento imobiliário que tem alto potencial de crescimento devido ao elevado déficit habitacional no país. </a:t>
            </a:r>
          </a:p>
          <a:p>
            <a:endParaRPr lang="pt-BR" sz="1600" dirty="0"/>
          </a:p>
          <a:p>
            <a:r>
              <a:rPr lang="pt-BR" sz="1600" dirty="0"/>
              <a:t>Além disso, a companhia tem focado no seu processo de transformação digital realizando investimento em tecnologia e encerrando algumas agências físicas.</a:t>
            </a:r>
          </a:p>
          <a:p>
            <a:endParaRPr lang="pt-BR" sz="1600" dirty="0"/>
          </a:p>
          <a:p>
            <a:r>
              <a:rPr lang="pt-BR" sz="1600" dirty="0"/>
              <a:t>A companhia vem realizando investimentos em Inteligência Artificial também com 72% dos seus atendimentos já feitos por IA.</a:t>
            </a:r>
          </a:p>
          <a:p>
            <a:pPr marL="0" indent="0">
              <a:buNone/>
            </a:pPr>
            <a:endParaRPr lang="pt-BR" sz="1800" dirty="0"/>
          </a:p>
          <a:p>
            <a:r>
              <a:rPr lang="pt-BR" sz="1800" dirty="0"/>
              <a:t>	</a:t>
            </a:r>
          </a:p>
          <a:p>
            <a:endParaRPr lang="pt-BR" sz="1800" dirty="0"/>
          </a:p>
          <a:p>
            <a:endParaRPr lang="pt-BR" sz="1800" dirty="0"/>
          </a:p>
          <a:p>
            <a:pPr>
              <a:lnSpc>
                <a:spcPct val="80000"/>
              </a:lnSpc>
            </a:pPr>
            <a:endParaRPr lang="pt-BR" sz="1800" dirty="0"/>
          </a:p>
          <a:p>
            <a:pPr>
              <a:lnSpc>
                <a:spcPct val="80000"/>
              </a:lnSpc>
            </a:pPr>
            <a:endParaRPr lang="pt-BR" sz="1600" dirty="0"/>
          </a:p>
          <a:p>
            <a:pPr>
              <a:lnSpc>
                <a:spcPct val="80000"/>
              </a:lnSpc>
            </a:pPr>
            <a:endParaRPr lang="pt-BR" sz="500" dirty="0"/>
          </a:p>
          <a:p>
            <a:pPr>
              <a:lnSpc>
                <a:spcPct val="80000"/>
              </a:lnSpc>
            </a:pPr>
            <a:endParaRPr lang="pt-BR" sz="500" dirty="0"/>
          </a:p>
          <a:p>
            <a:pPr>
              <a:lnSpc>
                <a:spcPct val="80000"/>
              </a:lnSpc>
            </a:pPr>
            <a:r>
              <a:rPr lang="pt-BR" sz="500" dirty="0"/>
              <a:t> </a:t>
            </a:r>
          </a:p>
          <a:p>
            <a:pPr>
              <a:lnSpc>
                <a:spcPct val="80000"/>
              </a:lnSpc>
            </a:pPr>
            <a:endParaRPr lang="en-US" sz="500" dirty="0"/>
          </a:p>
          <a:p>
            <a:pPr>
              <a:lnSpc>
                <a:spcPct val="80000"/>
              </a:lnSpc>
            </a:pPr>
            <a:endParaRPr lang="pt-BR" sz="500" dirty="0"/>
          </a:p>
          <a:p>
            <a:pPr>
              <a:lnSpc>
                <a:spcPct val="80000"/>
              </a:lnSpc>
            </a:pPr>
            <a:endParaRPr lang="pt-BR" sz="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Feixe">
  <a:themeElements>
    <a:clrScheme name="Feixe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Feix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eixe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eixe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eixe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eixe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eixe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eixe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eixe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eixe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eix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Beam</Template>
  <TotalTime>2491</TotalTime>
  <Words>1658</Words>
  <Application>Microsoft Office PowerPoint</Application>
  <PresentationFormat>Apresentação na tela (4:3)</PresentationFormat>
  <Paragraphs>210</Paragraphs>
  <Slides>17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20" baseType="lpstr">
      <vt:lpstr>Arial</vt:lpstr>
      <vt:lpstr>Wingdings</vt:lpstr>
      <vt:lpstr>Feixe</vt:lpstr>
      <vt:lpstr>O que esperar para 2025 – Como investir ?</vt:lpstr>
      <vt:lpstr>Sumário</vt:lpstr>
      <vt:lpstr>CONJUNTURA ATUAL DA ECONOMIA BRASILEIRA</vt:lpstr>
      <vt:lpstr>PERSPECTIVAS PARA ECONOMIA DE 2025</vt:lpstr>
      <vt:lpstr>ONDAS DE ELLIOT E PERSPECTIVA IBOVESPA 2025</vt:lpstr>
      <vt:lpstr>ONDAS DE ELLIOT E PERSPECTIVA IBOVESPA 2025</vt:lpstr>
      <vt:lpstr>ONDAS DE ELLIOT E PERSPECTIVA IBOVESPA 2025</vt:lpstr>
      <vt:lpstr>ATIVOS RECOMENDADOS</vt:lpstr>
      <vt:lpstr>ITAU UNIBANCO (ITUB4)</vt:lpstr>
      <vt:lpstr>ITAU UNIBANCO (ITUB4)</vt:lpstr>
      <vt:lpstr>ITAU UNIBANCO (ITUB4)</vt:lpstr>
      <vt:lpstr>KINEA OPORTUNIDADES REAL STATE (KORE11) </vt:lpstr>
      <vt:lpstr>KINEA OPORTUNIDADES REAL STATE (KORE11)</vt:lpstr>
      <vt:lpstr> GOLD11 – ETF DE OURO </vt:lpstr>
      <vt:lpstr>GOLD11 -  ETF DE OURO</vt:lpstr>
      <vt:lpstr>GOLD11 – ETF OURO</vt:lpstr>
      <vt:lpstr>GOLD11 – ETF DE OURO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Análise de Investimentos</dc:title>
  <dc:creator>Caio Farme</dc:creator>
  <cp:lastModifiedBy>Caio Amoed</cp:lastModifiedBy>
  <cp:revision>160</cp:revision>
  <dcterms:created xsi:type="dcterms:W3CDTF">2009-01-27T12:37:33Z</dcterms:created>
  <dcterms:modified xsi:type="dcterms:W3CDTF">2025-01-15T20:23:00Z</dcterms:modified>
</cp:coreProperties>
</file>